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xml" ContentType="application/vnd.openxmlformats-officedocument.presentationml.slide+xml"/>
  <Override PartName="/ppt/notesSlides/notesSlide10.xml" ContentType="application/vnd.openxmlformats-officedocument.presentationml.notesSlide+xml"/>
  <Override PartName="/ppt/slideLayouts/slideLayout10.xml" ContentType="application/vnd.openxmlformats-officedocument.presentationml.slideLayout+xml"/>
  <Override PartName="/ppt/notesSlides/notesSlide4.xml" ContentType="application/vnd.openxmlformats-officedocument.presentationml.notesSlide+xml"/>
  <Override PartName="/ppt/notesSlides/notesSlide3.xml" ContentType="application/vnd.openxmlformats-officedocument.presentationml.notesSlide+xml"/>
  <Override PartName="/ppt/slideLayouts/slideLayout5.xml" ContentType="application/vnd.openxmlformats-officedocument.presentationml.slideLayout+xml"/>
  <Override PartName="/ppt/notesSlides/notesSlide2.xml" ContentType="application/vnd.openxmlformats-officedocument.presentationml.notesSlid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Layouts/slideLayout8.xml" ContentType="application/vnd.openxmlformats-officedocument.presentationml.slideLayout+xml"/>
  <Override PartName="/ppt/slideLayouts/slideLayout11.xml" ContentType="application/vnd.openxmlformats-officedocument.presentationml.slideLayou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2.xml" ContentType="application/vnd.openxmlformats-officedocument.presentationml.slideLayout+xml"/>
  <Override PartName="/ppt/notesSlides/notesSlide9.xml" ContentType="application/vnd.openxmlformats-officedocument.presentationml.notesSlid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8.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charts/chart1.xml" ContentType="application/vnd.openxmlformats-officedocument.drawingml.chart+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7104063" cy="10234613"/>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5" roundtripDataSignature="AMtx7mhTqEf543/14EZLbdGn5t8kPQNK+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customschemas.google.com/relationships/presentationmetadata" Target="metadata"/><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22"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1" Type="http://schemas.openxmlformats.org/officeDocument/2006/relationships/oleObject" Target="file:///C:\Users\rortiz\Desktop\renato-2018-2020-mitic\MITIC%202019\nube_de_gobierno\CRONOGRAMA_NUBE_V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c:style val="2"/>
  <c:chart>
    <c:title>
      <c:tx>
        <c:rich>
          <a:bodyPr rot="0" spcFirstLastPara="1" vertOverflow="ellipsis" vert="horz" wrap="square" numCol="1" anchor="ctr" anchorCtr="1"/>
          <a:lstStyle/>
          <a:p>
            <a:pPr>
              <a:defRPr sz="1400" b="0" i="0" u="none" strike="noStrike" kern="1200" spc="0" baseline="0">
                <a:solidFill>
                  <a:schemeClr val="tx1">
                    <a:lumMod val="65000"/>
                    <a:lumOff val="35000"/>
                  </a:schemeClr>
                </a:solidFill>
                <a:latin typeface="+mn-lt"/>
                <a:ea typeface="+mn-ea"/>
                <a:cs typeface="+mn-cs"/>
              </a:defRPr>
            </a:pPr>
            <a:r>
              <a:rPr lang="es-PY" altLang="es-PY"/>
              <a:t>Cronograma</a:t>
            </a:r>
            <a:r>
              <a:rPr lang="es-PY" altLang="es-PY" baseline="0"/>
              <a:t> de Ejecución </a:t>
            </a:r>
            <a:endParaRPr lang="es-PY" altLang="es-PY"/>
          </a:p>
        </c:rich>
      </c:tx>
      <c:overlay val="0"/>
      <c:spPr>
        <a:noFill/>
        <a:ln>
          <a:noFill/>
        </a:ln>
        <a:effectLst/>
      </c:spPr>
    </c:title>
    <c:autoTitleDeleted val="0"/>
    <c:plotArea>
      <c:layout/>
      <c:barChart>
        <c:barDir val="bar"/>
        <c:grouping val="stacked"/>
        <c:varyColors val="0"/>
        <c:ser>
          <c:idx val="0"/>
          <c:order val="0"/>
          <c:spPr>
            <a:noFill/>
            <a:ln>
              <a:noFill/>
            </a:ln>
            <a:effectLst/>
          </c:spPr>
          <c:invertIfNegative val="0"/>
          <c:cat>
            <c:strRef>
              <c:f>Hoja1!$B$3:$B$22</c:f>
              <c:strCache>
                <c:ptCount val="20"/>
                <c:pt idx="0">
                  <c:v>Firma de Contrato</c:v>
                </c:pt>
                <c:pt idx="1">
                  <c:v>Prsentación del Plan de Trabajo (SOW)</c:v>
                </c:pt>
                <c:pt idx="2">
                  <c:v>Aprobacion del Plan de Trabajo</c:v>
                </c:pt>
                <c:pt idx="3">
                  <c:v>Entrega de equipos, montaje e instalación en el Data Center</c:v>
                </c:pt>
                <c:pt idx="4">
                  <c:v>Recpción de Protocolo de Aceptación de entrega de equipos</c:v>
                </c:pt>
                <c:pt idx="5">
                  <c:v>CRP de entrga de equipos</c:v>
                </c:pt>
                <c:pt idx="7">
                  <c:v>FASE 1 -Configuración y puesta en servicio de IaaS en el Data Center</c:v>
                </c:pt>
                <c:pt idx="8">
                  <c:v>FASE 1 - Recepción de Protocolo de Pruebas de Aceptación</c:v>
                </c:pt>
                <c:pt idx="9">
                  <c:v>FASE 1 - Aprobación de Protocolo de Pruebas de Aceptación y CRP </c:v>
                </c:pt>
                <c:pt idx="11">
                  <c:v>FASE 2 - Migración de VMs</c:v>
                </c:pt>
                <c:pt idx="12">
                  <c:v>FASE 2 - Recepción de Protocolo de Pruebas de Aceptación</c:v>
                </c:pt>
                <c:pt idx="13">
                  <c:v>FASE 2 - Aprobación de Protocolo de Pruebas de Aceptación y CRP  </c:v>
                </c:pt>
                <c:pt idx="15">
                  <c:v>FASE 3  - Adopción de automatización PaaS</c:v>
                </c:pt>
                <c:pt idx="16">
                  <c:v>FASE 3 -Protocolo de Aceptación</c:v>
                </c:pt>
                <c:pt idx="17">
                  <c:v>FASE 3 - Aprobación de Protocolo  y CRP</c:v>
                </c:pt>
                <c:pt idx="19">
                  <c:v>Capacitación</c:v>
                </c:pt>
              </c:strCache>
            </c:strRef>
          </c:cat>
          <c:val>
            <c:numRef>
              <c:f>Hoja1!$D$3:$D$22</c:f>
              <c:numCache>
                <c:formatCode>General</c:formatCode>
                <c:ptCount val="20"/>
                <c:pt idx="0">
                  <c:v>0</c:v>
                </c:pt>
                <c:pt idx="1">
                  <c:v>1</c:v>
                </c:pt>
                <c:pt idx="2">
                  <c:v>5</c:v>
                </c:pt>
                <c:pt idx="3">
                  <c:v>0</c:v>
                </c:pt>
                <c:pt idx="4">
                  <c:v>17</c:v>
                </c:pt>
                <c:pt idx="5">
                  <c:v>18</c:v>
                </c:pt>
                <c:pt idx="7">
                  <c:v>19</c:v>
                </c:pt>
                <c:pt idx="8">
                  <c:v>32</c:v>
                </c:pt>
                <c:pt idx="9">
                  <c:v>33</c:v>
                </c:pt>
                <c:pt idx="10">
                  <c:v>0</c:v>
                </c:pt>
                <c:pt idx="11">
                  <c:v>34</c:v>
                </c:pt>
                <c:pt idx="12">
                  <c:v>47</c:v>
                </c:pt>
                <c:pt idx="13">
                  <c:v>48</c:v>
                </c:pt>
                <c:pt idx="15">
                  <c:v>49</c:v>
                </c:pt>
                <c:pt idx="16">
                  <c:v>58</c:v>
                </c:pt>
                <c:pt idx="17">
                  <c:v>59</c:v>
                </c:pt>
                <c:pt idx="19">
                  <c:v>60</c:v>
                </c:pt>
              </c:numCache>
            </c:numRef>
          </c:val>
          <c:extLst xmlns:c16r2="http://schemas.microsoft.com/office/drawing/2015/06/chart">
            <c:ext xmlns:c16="http://schemas.microsoft.com/office/drawing/2014/chart" uri="{C3380CC4-5D6E-409C-BE32-E72D297353CC}">
              <c16:uniqueId val="{00000000-986E-468E-94D3-4DC2D09068CF}"/>
            </c:ext>
          </c:extLst>
        </c:ser>
        <c:ser>
          <c:idx val="1"/>
          <c:order val="1"/>
          <c:spPr>
            <a:solidFill>
              <a:schemeClr val="accent1"/>
            </a:solidFill>
            <a:ln>
              <a:noFill/>
            </a:ln>
            <a:effectLst/>
          </c:spPr>
          <c:invertIfNegative val="0"/>
          <c:cat>
            <c:strRef>
              <c:f>Hoja1!$B$3:$B$22</c:f>
              <c:strCache>
                <c:ptCount val="20"/>
                <c:pt idx="0">
                  <c:v>Firma de Contrato</c:v>
                </c:pt>
                <c:pt idx="1">
                  <c:v>Prsentación del Plan de Trabajo (SOW)</c:v>
                </c:pt>
                <c:pt idx="2">
                  <c:v>Aprobacion del Plan de Trabajo</c:v>
                </c:pt>
                <c:pt idx="3">
                  <c:v>Entrega de equipos, montaje e instalación en el Data Center</c:v>
                </c:pt>
                <c:pt idx="4">
                  <c:v>Recpción de Protocolo de Aceptación de entrega de equipos</c:v>
                </c:pt>
                <c:pt idx="5">
                  <c:v>CRP de entrga de equipos</c:v>
                </c:pt>
                <c:pt idx="7">
                  <c:v>FASE 1 -Configuración y puesta en servicio de IaaS en el Data Center</c:v>
                </c:pt>
                <c:pt idx="8">
                  <c:v>FASE 1 - Recepción de Protocolo de Pruebas de Aceptación</c:v>
                </c:pt>
                <c:pt idx="9">
                  <c:v>FASE 1 - Aprobación de Protocolo de Pruebas de Aceptación y CRP </c:v>
                </c:pt>
                <c:pt idx="11">
                  <c:v>FASE 2 - Migración de VMs</c:v>
                </c:pt>
                <c:pt idx="12">
                  <c:v>FASE 2 - Recepción de Protocolo de Pruebas de Aceptación</c:v>
                </c:pt>
                <c:pt idx="13">
                  <c:v>FASE 2 - Aprobación de Protocolo de Pruebas de Aceptación y CRP  </c:v>
                </c:pt>
                <c:pt idx="15">
                  <c:v>FASE 3  - Adopción de automatización PaaS</c:v>
                </c:pt>
                <c:pt idx="16">
                  <c:v>FASE 3 -Protocolo de Aceptación</c:v>
                </c:pt>
                <c:pt idx="17">
                  <c:v>FASE 3 - Aprobación de Protocolo  y CRP</c:v>
                </c:pt>
                <c:pt idx="19">
                  <c:v>Capacitación</c:v>
                </c:pt>
              </c:strCache>
            </c:strRef>
          </c:cat>
          <c:val>
            <c:numRef>
              <c:f>Hoja1!$E$3:$E$22</c:f>
              <c:numCache>
                <c:formatCode>General</c:formatCode>
                <c:ptCount val="20"/>
                <c:pt idx="0">
                  <c:v>0</c:v>
                </c:pt>
                <c:pt idx="1">
                  <c:v>4</c:v>
                </c:pt>
                <c:pt idx="2">
                  <c:v>3</c:v>
                </c:pt>
                <c:pt idx="3">
                  <c:v>17</c:v>
                </c:pt>
                <c:pt idx="4">
                  <c:v>1</c:v>
                </c:pt>
                <c:pt idx="5">
                  <c:v>1</c:v>
                </c:pt>
                <c:pt idx="7">
                  <c:v>13</c:v>
                </c:pt>
                <c:pt idx="8">
                  <c:v>1</c:v>
                </c:pt>
                <c:pt idx="9">
                  <c:v>1</c:v>
                </c:pt>
                <c:pt idx="10">
                  <c:v>0</c:v>
                </c:pt>
                <c:pt idx="11">
                  <c:v>13</c:v>
                </c:pt>
                <c:pt idx="12">
                  <c:v>1</c:v>
                </c:pt>
                <c:pt idx="13">
                  <c:v>1</c:v>
                </c:pt>
                <c:pt idx="15">
                  <c:v>9</c:v>
                </c:pt>
                <c:pt idx="16">
                  <c:v>1</c:v>
                </c:pt>
                <c:pt idx="17">
                  <c:v>1</c:v>
                </c:pt>
                <c:pt idx="19">
                  <c:v>9</c:v>
                </c:pt>
              </c:numCache>
            </c:numRef>
          </c:val>
          <c:extLst xmlns:c16r2="http://schemas.microsoft.com/office/drawing/2015/06/chart">
            <c:ext xmlns:c16="http://schemas.microsoft.com/office/drawing/2014/chart" uri="{C3380CC4-5D6E-409C-BE32-E72D297353CC}">
              <c16:uniqueId val="{00000001-986E-468E-94D3-4DC2D09068CF}"/>
            </c:ext>
          </c:extLst>
        </c:ser>
        <c:ser>
          <c:idx val="2"/>
          <c:order val="2"/>
          <c:spPr>
            <a:solidFill>
              <a:schemeClr val="accent3"/>
            </a:solidFill>
            <a:ln>
              <a:noFill/>
            </a:ln>
            <a:effectLst/>
          </c:spPr>
          <c:invertIfNegative val="0"/>
          <c:cat>
            <c:strRef>
              <c:f>Hoja1!$B$3:$B$22</c:f>
              <c:strCache>
                <c:ptCount val="20"/>
                <c:pt idx="0">
                  <c:v>Firma de Contrato</c:v>
                </c:pt>
                <c:pt idx="1">
                  <c:v>Prsentación del Plan de Trabajo (SOW)</c:v>
                </c:pt>
                <c:pt idx="2">
                  <c:v>Aprobacion del Plan de Trabajo</c:v>
                </c:pt>
                <c:pt idx="3">
                  <c:v>Entrega de equipos, montaje e instalación en el Data Center</c:v>
                </c:pt>
                <c:pt idx="4">
                  <c:v>Recpción de Protocolo de Aceptación de entrega de equipos</c:v>
                </c:pt>
                <c:pt idx="5">
                  <c:v>CRP de entrga de equipos</c:v>
                </c:pt>
                <c:pt idx="7">
                  <c:v>FASE 1 -Configuración y puesta en servicio de IaaS en el Data Center</c:v>
                </c:pt>
                <c:pt idx="8">
                  <c:v>FASE 1 - Recepción de Protocolo de Pruebas de Aceptación</c:v>
                </c:pt>
                <c:pt idx="9">
                  <c:v>FASE 1 - Aprobación de Protocolo de Pruebas de Aceptación y CRP </c:v>
                </c:pt>
                <c:pt idx="11">
                  <c:v>FASE 2 - Migración de VMs</c:v>
                </c:pt>
                <c:pt idx="12">
                  <c:v>FASE 2 - Recepción de Protocolo de Pruebas de Aceptación</c:v>
                </c:pt>
                <c:pt idx="13">
                  <c:v>FASE 2 - Aprobación de Protocolo de Pruebas de Aceptación y CRP  </c:v>
                </c:pt>
                <c:pt idx="15">
                  <c:v>FASE 3  - Adopción de automatización PaaS</c:v>
                </c:pt>
                <c:pt idx="16">
                  <c:v>FASE 3 -Protocolo de Aceptación</c:v>
                </c:pt>
                <c:pt idx="17">
                  <c:v>FASE 3 - Aprobación de Protocolo  y CRP</c:v>
                </c:pt>
                <c:pt idx="19">
                  <c:v>Capacitación</c:v>
                </c:pt>
              </c:strCache>
            </c:strRef>
          </c:cat>
          <c:val>
            <c:numRef>
              <c:f>Hoja1!$A$5:$A$22</c:f>
              <c:numCache>
                <c:formatCode>General</c:formatCode>
                <c:ptCount val="18"/>
              </c:numCache>
            </c:numRef>
          </c:val>
          <c:extLst xmlns:c16r2="http://schemas.microsoft.com/office/drawing/2015/06/chart">
            <c:ext xmlns:c16="http://schemas.microsoft.com/office/drawing/2014/chart" uri="{C3380CC4-5D6E-409C-BE32-E72D297353CC}">
              <c16:uniqueId val="{00000002-986E-468E-94D3-4DC2D09068CF}"/>
            </c:ext>
          </c:extLst>
        </c:ser>
        <c:dLbls>
          <c:showLegendKey val="0"/>
          <c:showVal val="0"/>
          <c:showCatName val="0"/>
          <c:showSerName val="0"/>
          <c:showPercent val="0"/>
          <c:showBubbleSize val="0"/>
        </c:dLbls>
        <c:gapWidth val="150"/>
        <c:overlap val="100"/>
        <c:axId val="-2146921856"/>
        <c:axId val="-2146920768"/>
      </c:barChart>
      <c:catAx>
        <c:axId val="-2146921856"/>
        <c:scaling>
          <c:orientation val="maxMin"/>
        </c:scaling>
        <c:delete val="0"/>
        <c:axPos val="l"/>
        <c:title>
          <c:tx>
            <c:rich>
              <a:bodyPr rot="-5400000" spcFirstLastPara="1" vertOverflow="ellipsis" vert="horz" wrap="square" numCol="1" anchor="ctr" anchorCtr="1"/>
              <a:lstStyle/>
              <a:p>
                <a:pPr>
                  <a:defRPr sz="1000" b="0" i="0" u="none" strike="noStrike" kern="1200" baseline="0">
                    <a:solidFill>
                      <a:schemeClr val="tx1">
                        <a:lumMod val="65000"/>
                        <a:lumOff val="35000"/>
                      </a:schemeClr>
                    </a:solidFill>
                    <a:latin typeface="+mn-lt"/>
                    <a:ea typeface="+mn-ea"/>
                    <a:cs typeface="+mn-cs"/>
                  </a:defRPr>
                </a:pPr>
                <a:r>
                  <a:rPr lang="es-PY" altLang="es-PY"/>
                  <a:t>Actividades</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numCol="1" anchor="ctr" anchorCtr="1"/>
          <a:lstStyle/>
          <a:p>
            <a:pPr>
              <a:defRPr sz="900" b="0" i="0" u="none" strike="noStrike" kern="1200" baseline="0">
                <a:solidFill>
                  <a:schemeClr val="tx1">
                    <a:lumMod val="65000"/>
                    <a:lumOff val="35000"/>
                  </a:schemeClr>
                </a:solidFill>
                <a:latin typeface="+mn-lt"/>
                <a:ea typeface="+mn-ea"/>
                <a:cs typeface="+mn-cs"/>
              </a:defRPr>
            </a:pPr>
            <a:endParaRPr lang="es-PY"/>
          </a:p>
        </c:txPr>
        <c:crossAx val="-2146920768"/>
        <c:crosses val="autoZero"/>
        <c:auto val="1"/>
        <c:lblAlgn val="ctr"/>
        <c:lblOffset val="100"/>
        <c:noMultiLvlLbl val="0"/>
      </c:catAx>
      <c:valAx>
        <c:axId val="-2146920768"/>
        <c:scaling>
          <c:orientation val="minMax"/>
          <c:max val="90"/>
          <c:min val="1"/>
        </c:scaling>
        <c:delete val="0"/>
        <c:axPos val="t"/>
        <c:majorGridlines>
          <c:spPr>
            <a:ln w="9525" cap="flat" cmpd="sng" algn="ctr">
              <a:solidFill>
                <a:schemeClr val="accent1"/>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numCol="1" anchor="ctr" anchorCtr="1"/>
              <a:lstStyle/>
              <a:p>
                <a:pPr>
                  <a:defRPr sz="1000" b="0" i="0" u="none" strike="noStrike" kern="1200" baseline="0">
                    <a:solidFill>
                      <a:schemeClr val="tx1">
                        <a:lumMod val="65000"/>
                        <a:lumOff val="35000"/>
                      </a:schemeClr>
                    </a:solidFill>
                    <a:latin typeface="+mn-lt"/>
                    <a:ea typeface="+mn-ea"/>
                    <a:cs typeface="+mn-cs"/>
                  </a:defRPr>
                </a:pPr>
                <a:r>
                  <a:rPr lang="es-PY" altLang="es-PY"/>
                  <a:t>Duración en</a:t>
                </a:r>
                <a:r>
                  <a:rPr lang="es-PY" altLang="es-PY" baseline="0"/>
                  <a:t> Semanas</a:t>
                </a:r>
                <a:endParaRPr lang="es-PY" altLang="es-PY"/>
              </a:p>
            </c:rich>
          </c:tx>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numCol="1" anchor="ctr" anchorCtr="1"/>
          <a:lstStyle/>
          <a:p>
            <a:pPr>
              <a:defRPr sz="900" b="0" i="0" u="none" strike="noStrike" kern="1200" baseline="0">
                <a:solidFill>
                  <a:schemeClr val="tx1">
                    <a:lumMod val="65000"/>
                    <a:lumOff val="35000"/>
                  </a:schemeClr>
                </a:solidFill>
                <a:effectLst>
                  <a:outerShdw blurRad="50800" dist="127000" dir="5400000" sx="1000" sy="1000" algn="ctr" rotWithShape="0">
                    <a:srgbClr val="000000">
                      <a:alpha val="43137"/>
                    </a:srgbClr>
                  </a:outerShdw>
                </a:effectLst>
                <a:latin typeface="+mn-lt"/>
                <a:ea typeface="+mn-ea"/>
                <a:cs typeface="+mn-cs"/>
              </a:defRPr>
            </a:pPr>
            <a:endParaRPr lang="es-PY"/>
          </a:p>
        </c:txPr>
        <c:crossAx val="-2146921856"/>
        <c:crosses val="autoZero"/>
        <c:crossBetween val="between"/>
        <c:majorUnit val="5"/>
        <c:minorUnit val="1"/>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numCol="1"/>
    <a:lstStyle/>
    <a:p>
      <a:pPr>
        <a:defRPr/>
      </a:pPr>
      <a:endParaRPr lang="es-PY"/>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84225" y="767575"/>
            <a:ext cx="4736250" cy="38379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10400" y="4861425"/>
            <a:ext cx="5683225" cy="460555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48669868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710400" y="4861425"/>
            <a:ext cx="5683225" cy="46055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142875" y="768350"/>
            <a:ext cx="6818313"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431796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10:notes"/>
          <p:cNvSpPr txBox="1">
            <a:spLocks noGrp="1"/>
          </p:cNvSpPr>
          <p:nvPr>
            <p:ph type="body" idx="1"/>
          </p:nvPr>
        </p:nvSpPr>
        <p:spPr>
          <a:xfrm>
            <a:off x="710400" y="4861425"/>
            <a:ext cx="5683225" cy="46055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3" name="Google Shape;283;p10:notes"/>
          <p:cNvSpPr>
            <a:spLocks noGrp="1" noRot="1" noChangeAspect="1"/>
          </p:cNvSpPr>
          <p:nvPr>
            <p:ph type="sldImg" idx="2"/>
          </p:nvPr>
        </p:nvSpPr>
        <p:spPr>
          <a:xfrm>
            <a:off x="142875" y="768350"/>
            <a:ext cx="6818313"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50828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2:notes"/>
          <p:cNvSpPr txBox="1">
            <a:spLocks noGrp="1"/>
          </p:cNvSpPr>
          <p:nvPr>
            <p:ph type="body" idx="1"/>
          </p:nvPr>
        </p:nvSpPr>
        <p:spPr>
          <a:xfrm>
            <a:off x="710400" y="4861425"/>
            <a:ext cx="5683225" cy="46055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8" name="Google Shape;88;p2:notes"/>
          <p:cNvSpPr>
            <a:spLocks noGrp="1" noRot="1" noChangeAspect="1"/>
          </p:cNvSpPr>
          <p:nvPr>
            <p:ph type="sldImg" idx="2"/>
          </p:nvPr>
        </p:nvSpPr>
        <p:spPr>
          <a:xfrm>
            <a:off x="142875" y="768350"/>
            <a:ext cx="6818313"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664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3:notes"/>
          <p:cNvSpPr txBox="1">
            <a:spLocks noGrp="1"/>
          </p:cNvSpPr>
          <p:nvPr>
            <p:ph type="body" idx="1"/>
          </p:nvPr>
        </p:nvSpPr>
        <p:spPr>
          <a:xfrm>
            <a:off x="710400" y="4861425"/>
            <a:ext cx="5683225" cy="46055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9" name="Google Shape;109;p3:notes"/>
          <p:cNvSpPr>
            <a:spLocks noGrp="1" noRot="1" noChangeAspect="1"/>
          </p:cNvSpPr>
          <p:nvPr>
            <p:ph type="sldImg" idx="2"/>
          </p:nvPr>
        </p:nvSpPr>
        <p:spPr>
          <a:xfrm>
            <a:off x="142875" y="768350"/>
            <a:ext cx="6818313"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150646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4:notes"/>
          <p:cNvSpPr txBox="1">
            <a:spLocks noGrp="1"/>
          </p:cNvSpPr>
          <p:nvPr>
            <p:ph type="body" idx="1"/>
          </p:nvPr>
        </p:nvSpPr>
        <p:spPr>
          <a:xfrm>
            <a:off x="710400" y="4861425"/>
            <a:ext cx="5683225" cy="46055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5" name="Google Shape;115;p4:notes"/>
          <p:cNvSpPr>
            <a:spLocks noGrp="1" noRot="1" noChangeAspect="1"/>
          </p:cNvSpPr>
          <p:nvPr>
            <p:ph type="sldImg" idx="2"/>
          </p:nvPr>
        </p:nvSpPr>
        <p:spPr>
          <a:xfrm>
            <a:off x="142875" y="768350"/>
            <a:ext cx="6818313"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26964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5:notes"/>
          <p:cNvSpPr txBox="1">
            <a:spLocks noGrp="1"/>
          </p:cNvSpPr>
          <p:nvPr>
            <p:ph type="body" idx="1"/>
          </p:nvPr>
        </p:nvSpPr>
        <p:spPr>
          <a:xfrm>
            <a:off x="710400" y="4861425"/>
            <a:ext cx="5683225" cy="46055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1" name="Google Shape;121;p5:notes"/>
          <p:cNvSpPr>
            <a:spLocks noGrp="1" noRot="1" noChangeAspect="1"/>
          </p:cNvSpPr>
          <p:nvPr>
            <p:ph type="sldImg" idx="2"/>
          </p:nvPr>
        </p:nvSpPr>
        <p:spPr>
          <a:xfrm>
            <a:off x="142875" y="768350"/>
            <a:ext cx="6818313"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931974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6:notes"/>
          <p:cNvSpPr txBox="1">
            <a:spLocks noGrp="1"/>
          </p:cNvSpPr>
          <p:nvPr>
            <p:ph type="body" idx="1"/>
          </p:nvPr>
        </p:nvSpPr>
        <p:spPr>
          <a:xfrm>
            <a:off x="710400" y="4861425"/>
            <a:ext cx="5683225" cy="46055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7" name="Google Shape;127;p6:notes"/>
          <p:cNvSpPr>
            <a:spLocks noGrp="1" noRot="1" noChangeAspect="1"/>
          </p:cNvSpPr>
          <p:nvPr>
            <p:ph type="sldImg" idx="2"/>
          </p:nvPr>
        </p:nvSpPr>
        <p:spPr>
          <a:xfrm>
            <a:off x="142875" y="768350"/>
            <a:ext cx="6818313"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823239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7:notes"/>
          <p:cNvSpPr txBox="1">
            <a:spLocks noGrp="1"/>
          </p:cNvSpPr>
          <p:nvPr>
            <p:ph type="body" idx="1"/>
          </p:nvPr>
        </p:nvSpPr>
        <p:spPr>
          <a:xfrm>
            <a:off x="710400" y="4861425"/>
            <a:ext cx="5683225" cy="46055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p7:notes"/>
          <p:cNvSpPr>
            <a:spLocks noGrp="1" noRot="1" noChangeAspect="1"/>
          </p:cNvSpPr>
          <p:nvPr>
            <p:ph type="sldImg" idx="2"/>
          </p:nvPr>
        </p:nvSpPr>
        <p:spPr>
          <a:xfrm>
            <a:off x="142875" y="768350"/>
            <a:ext cx="6818313"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238633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8:notes"/>
          <p:cNvSpPr txBox="1">
            <a:spLocks noGrp="1"/>
          </p:cNvSpPr>
          <p:nvPr>
            <p:ph type="body" idx="1"/>
          </p:nvPr>
        </p:nvSpPr>
        <p:spPr>
          <a:xfrm>
            <a:off x="710400" y="4861425"/>
            <a:ext cx="5683225" cy="46055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0" name="Google Shape;140;p8:notes"/>
          <p:cNvSpPr>
            <a:spLocks noGrp="1" noRot="1" noChangeAspect="1"/>
          </p:cNvSpPr>
          <p:nvPr>
            <p:ph type="sldImg" idx="2"/>
          </p:nvPr>
        </p:nvSpPr>
        <p:spPr>
          <a:xfrm>
            <a:off x="142875" y="768350"/>
            <a:ext cx="6818313"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018565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9:notes"/>
          <p:cNvSpPr txBox="1">
            <a:spLocks noGrp="1"/>
          </p:cNvSpPr>
          <p:nvPr>
            <p:ph type="body" idx="1"/>
          </p:nvPr>
        </p:nvSpPr>
        <p:spPr>
          <a:xfrm>
            <a:off x="710400" y="4861425"/>
            <a:ext cx="5683225" cy="46055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9:notes"/>
          <p:cNvSpPr>
            <a:spLocks noGrp="1" noRot="1" noChangeAspect="1"/>
          </p:cNvSpPr>
          <p:nvPr>
            <p:ph type="sldImg" idx="2"/>
          </p:nvPr>
        </p:nvSpPr>
        <p:spPr>
          <a:xfrm>
            <a:off x="142875" y="768350"/>
            <a:ext cx="6818313"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827070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11"/>
        <p:cNvGrpSpPr/>
        <p:nvPr/>
      </p:nvGrpSpPr>
      <p:grpSpPr>
        <a:xfrm>
          <a:off x="0" y="0"/>
          <a:ext cx="0" cy="0"/>
          <a:chOff x="0" y="0"/>
          <a:chExt cx="0" cy="0"/>
        </a:xfrm>
      </p:grpSpPr>
      <p:sp>
        <p:nvSpPr>
          <p:cNvPr id="12" name="Google Shape;12;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 name="Google Shape;14;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68"/>
        <p:cNvGrpSpPr/>
        <p:nvPr/>
      </p:nvGrpSpPr>
      <p:grpSpPr>
        <a:xfrm>
          <a:off x="0" y="0"/>
          <a:ext cx="0" cy="0"/>
          <a:chOff x="0" y="0"/>
          <a:chExt cx="0" cy="0"/>
        </a:xfrm>
      </p:grpSpPr>
      <p:sp>
        <p:nvSpPr>
          <p:cNvPr id="69" name="Google Shape;69;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2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74"/>
        <p:cNvGrpSpPr/>
        <p:nvPr/>
      </p:nvGrpSpPr>
      <p:grpSpPr>
        <a:xfrm>
          <a:off x="0" y="0"/>
          <a:ext cx="0" cy="0"/>
          <a:chOff x="0" y="0"/>
          <a:chExt cx="0" cy="0"/>
        </a:xfrm>
      </p:grpSpPr>
      <p:sp>
        <p:nvSpPr>
          <p:cNvPr id="75" name="Google Shape;75;p2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7"/>
        <p:cNvGrpSpPr/>
        <p:nvPr/>
      </p:nvGrpSpPr>
      <p:grpSpPr>
        <a:xfrm>
          <a:off x="0" y="0"/>
          <a:ext cx="0" cy="0"/>
          <a:chOff x="0" y="0"/>
          <a:chExt cx="0" cy="0"/>
        </a:xfrm>
      </p:grpSpPr>
      <p:sp>
        <p:nvSpPr>
          <p:cNvPr id="18" name="Google Shape;18;p13"/>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3"/>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0" name="Google Shape;20;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23"/>
        <p:cNvGrpSpPr/>
        <p:nvPr/>
      </p:nvGrpSpPr>
      <p:grpSpPr>
        <a:xfrm>
          <a:off x="0" y="0"/>
          <a:ext cx="0" cy="0"/>
          <a:chOff x="0" y="0"/>
          <a:chExt cx="0" cy="0"/>
        </a:xfrm>
      </p:grpSpPr>
      <p:sp>
        <p:nvSpPr>
          <p:cNvPr id="24" name="Google Shape;24;p1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29"/>
        <p:cNvGrpSpPr/>
        <p:nvPr/>
      </p:nvGrpSpPr>
      <p:grpSpPr>
        <a:xfrm>
          <a:off x="0" y="0"/>
          <a:ext cx="0" cy="0"/>
          <a:chOff x="0" y="0"/>
          <a:chExt cx="0" cy="0"/>
        </a:xfrm>
      </p:grpSpPr>
      <p:sp>
        <p:nvSpPr>
          <p:cNvPr id="30" name="Google Shape;30;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1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1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36"/>
        <p:cNvGrpSpPr/>
        <p:nvPr/>
      </p:nvGrpSpPr>
      <p:grpSpPr>
        <a:xfrm>
          <a:off x="0" y="0"/>
          <a:ext cx="0" cy="0"/>
          <a:chOff x="0" y="0"/>
          <a:chExt cx="0" cy="0"/>
        </a:xfrm>
      </p:grpSpPr>
      <p:sp>
        <p:nvSpPr>
          <p:cNvPr id="37" name="Google Shape;37;p1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1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1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1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45"/>
        <p:cNvGrpSpPr/>
        <p:nvPr/>
      </p:nvGrpSpPr>
      <p:grpSpPr>
        <a:xfrm>
          <a:off x="0" y="0"/>
          <a:ext cx="0" cy="0"/>
          <a:chOff x="0" y="0"/>
          <a:chExt cx="0" cy="0"/>
        </a:xfrm>
      </p:grpSpPr>
      <p:sp>
        <p:nvSpPr>
          <p:cNvPr id="46" name="Google Shape;46;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50"/>
        <p:cNvGrpSpPr/>
        <p:nvPr/>
      </p:nvGrpSpPr>
      <p:grpSpPr>
        <a:xfrm>
          <a:off x="0" y="0"/>
          <a:ext cx="0" cy="0"/>
          <a:chOff x="0" y="0"/>
          <a:chExt cx="0" cy="0"/>
        </a:xfrm>
      </p:grpSpPr>
      <p:sp>
        <p:nvSpPr>
          <p:cNvPr id="51" name="Google Shape;51;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54"/>
        <p:cNvGrpSpPr/>
        <p:nvPr/>
      </p:nvGrpSpPr>
      <p:grpSpPr>
        <a:xfrm>
          <a:off x="0" y="0"/>
          <a:ext cx="0" cy="0"/>
          <a:chOff x="0" y="0"/>
          <a:chExt cx="0" cy="0"/>
        </a:xfrm>
      </p:grpSpPr>
      <p:sp>
        <p:nvSpPr>
          <p:cNvPr id="55" name="Google Shape;55;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1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61"/>
        <p:cNvGrpSpPr/>
        <p:nvPr/>
      </p:nvGrpSpPr>
      <p:grpSpPr>
        <a:xfrm>
          <a:off x="0" y="0"/>
          <a:ext cx="0" cy="0"/>
          <a:chOff x="0" y="0"/>
          <a:chExt cx="0" cy="0"/>
        </a:xfrm>
      </p:grpSpPr>
      <p:sp>
        <p:nvSpPr>
          <p:cNvPr id="62" name="Google Shape;62;p2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20"/>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2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ppt/slides/ppt/slides/#bookmark=id.vgdtq7"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p:nvPr/>
        </p:nvSpPr>
        <p:spPr>
          <a:xfrm>
            <a:off x="388620" y="1837105"/>
            <a:ext cx="10988040" cy="1935915"/>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342900" marR="0" lvl="0" indent="-342900" algn="l" rtl="0">
              <a:lnSpc>
                <a:spcPct val="115000"/>
              </a:lnSpc>
              <a:spcBef>
                <a:spcPts val="0"/>
              </a:spcBef>
              <a:spcAft>
                <a:spcPts val="0"/>
              </a:spcAft>
              <a:buClr>
                <a:schemeClr val="dk1"/>
              </a:buClr>
              <a:buSzPts val="1300"/>
              <a:buFont typeface="Calibri"/>
              <a:buAutoNum type="arabicPeriod"/>
            </a:pPr>
            <a:r>
              <a:rPr lang="es-ES" sz="1200" b="1" i="0" u="none" strike="noStrike" cap="none">
                <a:solidFill>
                  <a:schemeClr val="dk1"/>
                </a:solidFill>
                <a:latin typeface="Times New Roman"/>
                <a:ea typeface="Times New Roman"/>
                <a:cs typeface="Times New Roman"/>
                <a:sym typeface="Times New Roman"/>
              </a:rPr>
              <a:t>OBJETIVO</a:t>
            </a:r>
            <a:endParaRPr sz="1200" b="1" i="0" u="none" strike="noStrike" cap="none">
              <a:solidFill>
                <a:schemeClr val="dk1"/>
              </a:solidFill>
              <a:latin typeface="Times New Roman"/>
              <a:ea typeface="Times New Roman"/>
              <a:cs typeface="Times New Roman"/>
              <a:sym typeface="Times New Roman"/>
            </a:endParaRPr>
          </a:p>
          <a:p>
            <a:pPr marL="269875" marR="0" lvl="0" indent="0" algn="just" rtl="0">
              <a:lnSpc>
                <a:spcPct val="150000"/>
              </a:lnSpc>
              <a:spcBef>
                <a:spcPts val="1200"/>
              </a:spcBef>
              <a:spcAft>
                <a:spcPts val="0"/>
              </a:spcAft>
              <a:buNone/>
            </a:pPr>
            <a:r>
              <a:rPr lang="es-ES" sz="1200" b="0" i="0" u="none" strike="noStrike" cap="none">
                <a:solidFill>
                  <a:schemeClr val="dk1"/>
                </a:solidFill>
                <a:latin typeface="Times New Roman"/>
                <a:ea typeface="Times New Roman"/>
                <a:cs typeface="Times New Roman"/>
                <a:sym typeface="Times New Roman"/>
              </a:rPr>
              <a:t>La Nube-PY consiste en una plataforma de Nube capaz de entregar servicios en modalidad de IaaS, PaaS y SaaS (Software as a Service). La propuesta debe incluir suministros y servicios, de acuerdo con lo detallado en las presentes Especificaciones Técnicas y cumpliendo con las actividades y tiempos conforme se detallan.</a:t>
            </a:r>
            <a:endParaRPr sz="1200" b="0" i="0" u="none" strike="noStrike" cap="none">
              <a:solidFill>
                <a:schemeClr val="dk1"/>
              </a:solidFill>
              <a:latin typeface="Times New Roman"/>
              <a:ea typeface="Times New Roman"/>
              <a:cs typeface="Times New Roman"/>
              <a:sym typeface="Times New Roman"/>
            </a:endParaRPr>
          </a:p>
          <a:p>
            <a:pPr marL="269875" marR="0" lvl="0" indent="0" algn="just" rtl="0">
              <a:lnSpc>
                <a:spcPct val="150000"/>
              </a:lnSpc>
              <a:spcBef>
                <a:spcPts val="0"/>
              </a:spcBef>
              <a:spcAft>
                <a:spcPts val="0"/>
              </a:spcAft>
              <a:buNone/>
            </a:pPr>
            <a:r>
              <a:rPr lang="es-ES" sz="1200" b="0" i="0" u="none" strike="noStrike" cap="none">
                <a:solidFill>
                  <a:schemeClr val="dk1"/>
                </a:solidFill>
                <a:latin typeface="Times New Roman"/>
                <a:ea typeface="Times New Roman"/>
                <a:cs typeface="Times New Roman"/>
                <a:sym typeface="Times New Roman"/>
              </a:rPr>
              <a:t>Con esta mejora se podrá soportar la carga total de 1500 VM (Virtual Machine), 500 contenedores y </a:t>
            </a:r>
            <a:r>
              <a:rPr lang="es-ES" sz="1200" b="0" i="0" u="none" strike="noStrike" cap="none">
                <a:solidFill>
                  <a:schemeClr val="dk1"/>
                </a:solidFill>
                <a:highlight>
                  <a:srgbClr val="FFFFFF"/>
                </a:highlight>
                <a:latin typeface="Times New Roman"/>
                <a:ea typeface="Times New Roman"/>
                <a:cs typeface="Times New Roman"/>
                <a:sym typeface="Times New Roman"/>
              </a:rPr>
              <a:t>se preparará el despliegue de aplicaciones o servicios en modalidad SaaS</a:t>
            </a:r>
            <a:r>
              <a:rPr lang="es-ES" sz="1200" b="0" i="0" u="none" strike="noStrike" cap="none">
                <a:solidFill>
                  <a:schemeClr val="dk1"/>
                </a:solidFill>
                <a:latin typeface="Times New Roman"/>
                <a:ea typeface="Times New Roman"/>
                <a:cs typeface="Times New Roman"/>
                <a:sym typeface="Times New Roman"/>
              </a:rPr>
              <a:t>.</a:t>
            </a:r>
            <a:endParaRPr sz="1200" b="0" i="0" u="none" strike="noStrike" cap="none">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r>
              <a:rPr lang="es-ES" sz="1200" b="0" i="0" u="none" strike="noStrike" cap="none">
                <a:solidFill>
                  <a:schemeClr val="dk1"/>
                </a:solidFill>
                <a:latin typeface="Times New Roman"/>
                <a:ea typeface="Times New Roman"/>
                <a:cs typeface="Times New Roman"/>
                <a:sym typeface="Times New Roman"/>
              </a:rPr>
              <a:t>Así mismo, se prevé la actualización tecnológica del sistema y se adiciona un nivel de servicio de modalidad PaaS (Plataforma como Servicio), logrando brindar a las instituciones del estado herramientas predefinidas para desarrollo.</a:t>
            </a:r>
            <a:endParaRPr sz="1200">
              <a:solidFill>
                <a:schemeClr val="dk1"/>
              </a:solidFill>
              <a:latin typeface="Calibri"/>
              <a:ea typeface="Calibri"/>
              <a:cs typeface="Calibri"/>
              <a:sym typeface="Calibri"/>
            </a:endParaRPr>
          </a:p>
        </p:txBody>
      </p:sp>
      <p:pic>
        <p:nvPicPr>
          <p:cNvPr id="85" name="Google Shape;85;p1"/>
          <p:cNvPicPr preferRelativeResize="0"/>
          <p:nvPr/>
        </p:nvPicPr>
        <p:blipFill rotWithShape="1">
          <a:blip r:embed="rId3">
            <a:alphaModFix/>
          </a:blip>
          <a:srcRect/>
          <a:stretch/>
        </p:blipFill>
        <p:spPr>
          <a:xfrm>
            <a:off x="1472550" y="6102684"/>
            <a:ext cx="6810870" cy="33465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pic>
        <p:nvPicPr>
          <p:cNvPr id="285" name="Google Shape;285;p10"/>
          <p:cNvPicPr preferRelativeResize="0"/>
          <p:nvPr/>
        </p:nvPicPr>
        <p:blipFill rotWithShape="1">
          <a:blip r:embed="rId3">
            <a:alphaModFix/>
          </a:blip>
          <a:srcRect/>
          <a:stretch/>
        </p:blipFill>
        <p:spPr>
          <a:xfrm>
            <a:off x="1464930" y="6056964"/>
            <a:ext cx="6810870" cy="334656"/>
          </a:xfrm>
          <a:prstGeom prst="rect">
            <a:avLst/>
          </a:prstGeom>
          <a:noFill/>
          <a:ln>
            <a:noFill/>
          </a:ln>
        </p:spPr>
      </p:pic>
      <p:sp>
        <p:nvSpPr>
          <p:cNvPr id="286" name="Google Shape;286;p10"/>
          <p:cNvSpPr txBox="1"/>
          <p:nvPr/>
        </p:nvSpPr>
        <p:spPr>
          <a:xfrm>
            <a:off x="4625340" y="431704"/>
            <a:ext cx="1947969"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b="1">
                <a:solidFill>
                  <a:schemeClr val="dk1"/>
                </a:solidFill>
                <a:latin typeface="Times New Roman"/>
                <a:ea typeface="Times New Roman"/>
                <a:cs typeface="Times New Roman"/>
                <a:sym typeface="Times New Roman"/>
              </a:rPr>
              <a:t>Mapa de Red</a:t>
            </a:r>
            <a:endParaRPr/>
          </a:p>
        </p:txBody>
      </p:sp>
      <p:sp>
        <p:nvSpPr>
          <p:cNvPr id="287" name="Google Shape;287;p10"/>
          <p:cNvSpPr txBox="1"/>
          <p:nvPr/>
        </p:nvSpPr>
        <p:spPr>
          <a:xfrm>
            <a:off x="1572335" y="1284073"/>
            <a:ext cx="9709167" cy="427150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s-ES" sz="1200" b="1">
                <a:solidFill>
                  <a:schemeClr val="dk1"/>
                </a:solidFill>
                <a:latin typeface="Times New Roman"/>
                <a:ea typeface="Times New Roman"/>
                <a:cs typeface="Times New Roman"/>
                <a:sym typeface="Times New Roman"/>
              </a:rPr>
              <a:t>Capa de Borde</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s-ES" sz="1200">
                <a:solidFill>
                  <a:schemeClr val="dk1"/>
                </a:solidFill>
                <a:latin typeface="Times New Roman"/>
                <a:ea typeface="Times New Roman"/>
                <a:cs typeface="Times New Roman"/>
                <a:sym typeface="Times New Roman"/>
              </a:rPr>
              <a:t>Incluye la Provisión de switches de proveedores para terminacion de los enlaces externos , enrutadores de borde para el manejo de trafico externo y firewall para el manejo del filtrado de paquetes, IDS,control web.</a:t>
            </a:r>
            <a:endParaRPr/>
          </a:p>
          <a:p>
            <a:pPr marL="0" marR="0" lvl="0" indent="0" algn="l" rtl="0">
              <a:spcBef>
                <a:spcPts val="0"/>
              </a:spcBef>
              <a:spcAft>
                <a:spcPts val="0"/>
              </a:spcAft>
              <a:buNone/>
            </a:pPr>
            <a:endParaRPr sz="120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r>
              <a:rPr lang="es-ES" sz="1200" b="1">
                <a:solidFill>
                  <a:schemeClr val="dk1"/>
                </a:solidFill>
                <a:latin typeface="Times New Roman"/>
                <a:ea typeface="Times New Roman"/>
                <a:cs typeface="Times New Roman"/>
                <a:sym typeface="Times New Roman"/>
              </a:rPr>
              <a:t>Capa de Principal de RED</a:t>
            </a:r>
            <a:endParaRPr/>
          </a:p>
          <a:p>
            <a:pPr marL="0" marR="0" lvl="0" indent="0" algn="l" rtl="0">
              <a:spcBef>
                <a:spcPts val="0"/>
              </a:spcBef>
              <a:spcAft>
                <a:spcPts val="0"/>
              </a:spcAft>
              <a:buNone/>
            </a:pPr>
            <a:r>
              <a:rPr lang="es-ES" sz="1200">
                <a:solidFill>
                  <a:schemeClr val="dk1"/>
                </a:solidFill>
                <a:latin typeface="Times New Roman"/>
                <a:ea typeface="Times New Roman"/>
                <a:cs typeface="Times New Roman"/>
                <a:sym typeface="Times New Roman"/>
              </a:rPr>
              <a:t>Se preve la arquitectura spine-leaf  con las ventajas del modelo para reducir latencia, cuellos de botella y el ancho de banda ampliado con enlaces de 40G entre los equipos de borde y los switches spine ,  ademas los equipos leaf a los servidores para levantar cada enlace a 25 G, </a:t>
            </a:r>
            <a:endParaRPr/>
          </a:p>
          <a:p>
            <a:pPr marL="0" marR="0" lvl="0" indent="0" algn="l" rtl="0">
              <a:spcBef>
                <a:spcPts val="0"/>
              </a:spcBef>
              <a:spcAft>
                <a:spcPts val="0"/>
              </a:spcAft>
              <a:buNone/>
            </a:pPr>
            <a:endParaRPr sz="120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120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120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1200">
              <a:solidFill>
                <a:schemeClr val="dk1"/>
              </a:solidFill>
              <a:latin typeface="Times New Roman"/>
              <a:ea typeface="Times New Roman"/>
              <a:cs typeface="Times New Roman"/>
              <a:sym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graphicFrame>
        <p:nvGraphicFramePr>
          <p:cNvPr id="90" name="Google Shape;90;p2"/>
          <p:cNvGraphicFramePr/>
          <p:nvPr/>
        </p:nvGraphicFramePr>
        <p:xfrm>
          <a:off x="1447138" y="357579"/>
          <a:ext cx="8978076" cy="5946354"/>
        </p:xfrm>
        <a:graphic>
          <a:graphicData uri="http://schemas.openxmlformats.org/drawingml/2006/chart">
            <c:chart xmlns:c="http://schemas.openxmlformats.org/drawingml/2006/chart" xmlns:r="http://schemas.openxmlformats.org/officeDocument/2006/relationships" r:id="rId3"/>
          </a:graphicData>
        </a:graphic>
      </p:graphicFrame>
      <p:sp>
        <p:nvSpPr>
          <p:cNvPr id="91" name="Google Shape;91;p2"/>
          <p:cNvSpPr txBox="1"/>
          <p:nvPr/>
        </p:nvSpPr>
        <p:spPr>
          <a:xfrm>
            <a:off x="5261114" y="1510992"/>
            <a:ext cx="532737"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900" b="1">
                <a:solidFill>
                  <a:schemeClr val="dk1"/>
                </a:solidFill>
                <a:latin typeface="Calibri"/>
                <a:ea typeface="Calibri"/>
                <a:cs typeface="Calibri"/>
                <a:sym typeface="Calibri"/>
              </a:rPr>
              <a:t>30 días</a:t>
            </a:r>
            <a:endParaRPr/>
          </a:p>
        </p:txBody>
      </p:sp>
      <p:sp>
        <p:nvSpPr>
          <p:cNvPr id="92" name="Google Shape;92;p2"/>
          <p:cNvSpPr txBox="1"/>
          <p:nvPr/>
        </p:nvSpPr>
        <p:spPr>
          <a:xfrm>
            <a:off x="5527482" y="1741824"/>
            <a:ext cx="532737"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900" b="1">
                <a:solidFill>
                  <a:schemeClr val="dk1"/>
                </a:solidFill>
                <a:latin typeface="Calibri"/>
                <a:ea typeface="Calibri"/>
                <a:cs typeface="Calibri"/>
                <a:sym typeface="Calibri"/>
              </a:rPr>
              <a:t>20 días</a:t>
            </a:r>
            <a:endParaRPr/>
          </a:p>
        </p:txBody>
      </p:sp>
      <p:sp>
        <p:nvSpPr>
          <p:cNvPr id="93" name="Google Shape;93;p2"/>
          <p:cNvSpPr txBox="1"/>
          <p:nvPr/>
        </p:nvSpPr>
        <p:spPr>
          <a:xfrm>
            <a:off x="5970103" y="2015550"/>
            <a:ext cx="681162"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900" b="1">
                <a:solidFill>
                  <a:schemeClr val="dk1"/>
                </a:solidFill>
                <a:latin typeface="Calibri"/>
                <a:ea typeface="Calibri"/>
                <a:cs typeface="Calibri"/>
                <a:sym typeface="Calibri"/>
              </a:rPr>
              <a:t>122 días</a:t>
            </a:r>
            <a:endParaRPr/>
          </a:p>
        </p:txBody>
      </p:sp>
      <p:sp>
        <p:nvSpPr>
          <p:cNvPr id="94" name="Google Shape;94;p2"/>
          <p:cNvSpPr txBox="1"/>
          <p:nvPr/>
        </p:nvSpPr>
        <p:spPr>
          <a:xfrm>
            <a:off x="6060219" y="2246382"/>
            <a:ext cx="532737"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900" b="1">
                <a:solidFill>
                  <a:schemeClr val="dk1"/>
                </a:solidFill>
                <a:latin typeface="Calibri"/>
                <a:ea typeface="Calibri"/>
                <a:cs typeface="Calibri"/>
                <a:sym typeface="Calibri"/>
              </a:rPr>
              <a:t>10 días</a:t>
            </a:r>
            <a:endParaRPr/>
          </a:p>
        </p:txBody>
      </p:sp>
      <p:sp>
        <p:nvSpPr>
          <p:cNvPr id="95" name="Google Shape;95;p2"/>
          <p:cNvSpPr txBox="1"/>
          <p:nvPr/>
        </p:nvSpPr>
        <p:spPr>
          <a:xfrm>
            <a:off x="6150335" y="2477214"/>
            <a:ext cx="532737"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900" b="1">
                <a:solidFill>
                  <a:schemeClr val="dk1"/>
                </a:solidFill>
                <a:latin typeface="Calibri"/>
                <a:ea typeface="Calibri"/>
                <a:cs typeface="Calibri"/>
                <a:sym typeface="Calibri"/>
              </a:rPr>
              <a:t>10 días</a:t>
            </a:r>
            <a:endParaRPr/>
          </a:p>
        </p:txBody>
      </p:sp>
      <p:sp>
        <p:nvSpPr>
          <p:cNvPr id="96" name="Google Shape;96;p2"/>
          <p:cNvSpPr txBox="1"/>
          <p:nvPr/>
        </p:nvSpPr>
        <p:spPr>
          <a:xfrm>
            <a:off x="6820231" y="2969570"/>
            <a:ext cx="650681"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900" b="1">
                <a:solidFill>
                  <a:schemeClr val="dk1"/>
                </a:solidFill>
                <a:latin typeface="Calibri"/>
                <a:ea typeface="Calibri"/>
                <a:cs typeface="Calibri"/>
                <a:sym typeface="Calibri"/>
              </a:rPr>
              <a:t>90 días</a:t>
            </a:r>
            <a:endParaRPr/>
          </a:p>
        </p:txBody>
      </p:sp>
      <p:sp>
        <p:nvSpPr>
          <p:cNvPr id="97" name="Google Shape;97;p2"/>
          <p:cNvSpPr txBox="1"/>
          <p:nvPr/>
        </p:nvSpPr>
        <p:spPr>
          <a:xfrm>
            <a:off x="6879202" y="3227144"/>
            <a:ext cx="532737"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900" b="1">
                <a:solidFill>
                  <a:schemeClr val="dk1"/>
                </a:solidFill>
                <a:latin typeface="Calibri"/>
                <a:ea typeface="Calibri"/>
                <a:cs typeface="Calibri"/>
                <a:sym typeface="Calibri"/>
              </a:rPr>
              <a:t>10 días</a:t>
            </a:r>
            <a:endParaRPr/>
          </a:p>
        </p:txBody>
      </p:sp>
      <p:sp>
        <p:nvSpPr>
          <p:cNvPr id="98" name="Google Shape;98;p2"/>
          <p:cNvSpPr txBox="1"/>
          <p:nvPr/>
        </p:nvSpPr>
        <p:spPr>
          <a:xfrm>
            <a:off x="6938175" y="3457976"/>
            <a:ext cx="532737"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900" b="1">
                <a:solidFill>
                  <a:schemeClr val="dk1"/>
                </a:solidFill>
                <a:latin typeface="Calibri"/>
                <a:ea typeface="Calibri"/>
                <a:cs typeface="Calibri"/>
                <a:sym typeface="Calibri"/>
              </a:rPr>
              <a:t>10 días</a:t>
            </a:r>
            <a:endParaRPr/>
          </a:p>
        </p:txBody>
      </p:sp>
      <p:sp>
        <p:nvSpPr>
          <p:cNvPr id="99" name="Google Shape;99;p2"/>
          <p:cNvSpPr txBox="1"/>
          <p:nvPr/>
        </p:nvSpPr>
        <p:spPr>
          <a:xfrm>
            <a:off x="7688912" y="3981090"/>
            <a:ext cx="532737"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900" b="1">
                <a:solidFill>
                  <a:schemeClr val="dk1"/>
                </a:solidFill>
                <a:latin typeface="Calibri"/>
                <a:ea typeface="Calibri"/>
                <a:cs typeface="Calibri"/>
                <a:sym typeface="Calibri"/>
              </a:rPr>
              <a:t>90 días</a:t>
            </a:r>
            <a:endParaRPr/>
          </a:p>
        </p:txBody>
      </p:sp>
      <p:sp>
        <p:nvSpPr>
          <p:cNvPr id="100" name="Google Shape;100;p2"/>
          <p:cNvSpPr txBox="1"/>
          <p:nvPr/>
        </p:nvSpPr>
        <p:spPr>
          <a:xfrm>
            <a:off x="7788965" y="4211922"/>
            <a:ext cx="532737"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900" b="1">
                <a:solidFill>
                  <a:schemeClr val="dk1"/>
                </a:solidFill>
                <a:latin typeface="Calibri"/>
                <a:ea typeface="Calibri"/>
                <a:cs typeface="Calibri"/>
                <a:sym typeface="Calibri"/>
              </a:rPr>
              <a:t>10 días</a:t>
            </a:r>
            <a:endParaRPr/>
          </a:p>
        </p:txBody>
      </p:sp>
      <p:sp>
        <p:nvSpPr>
          <p:cNvPr id="101" name="Google Shape;101;p2"/>
          <p:cNvSpPr txBox="1"/>
          <p:nvPr/>
        </p:nvSpPr>
        <p:spPr>
          <a:xfrm>
            <a:off x="7788964" y="4442754"/>
            <a:ext cx="532737"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900" b="1">
                <a:solidFill>
                  <a:schemeClr val="dk1"/>
                </a:solidFill>
                <a:latin typeface="Calibri"/>
                <a:ea typeface="Calibri"/>
                <a:cs typeface="Calibri"/>
                <a:sym typeface="Calibri"/>
              </a:rPr>
              <a:t>10 días</a:t>
            </a:r>
            <a:endParaRPr/>
          </a:p>
        </p:txBody>
      </p:sp>
      <p:sp>
        <p:nvSpPr>
          <p:cNvPr id="102" name="Google Shape;102;p2"/>
          <p:cNvSpPr txBox="1"/>
          <p:nvPr/>
        </p:nvSpPr>
        <p:spPr>
          <a:xfrm>
            <a:off x="8321701" y="4954608"/>
            <a:ext cx="532737"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900" b="1">
                <a:solidFill>
                  <a:schemeClr val="dk1"/>
                </a:solidFill>
                <a:latin typeface="Calibri"/>
                <a:ea typeface="Calibri"/>
                <a:cs typeface="Calibri"/>
                <a:sym typeface="Calibri"/>
              </a:rPr>
              <a:t>60 días</a:t>
            </a:r>
            <a:endParaRPr/>
          </a:p>
        </p:txBody>
      </p:sp>
      <p:sp>
        <p:nvSpPr>
          <p:cNvPr id="103" name="Google Shape;103;p2"/>
          <p:cNvSpPr txBox="1"/>
          <p:nvPr/>
        </p:nvSpPr>
        <p:spPr>
          <a:xfrm>
            <a:off x="8425732" y="5185440"/>
            <a:ext cx="532737"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900" b="1">
                <a:solidFill>
                  <a:schemeClr val="dk1"/>
                </a:solidFill>
                <a:latin typeface="Calibri"/>
                <a:ea typeface="Calibri"/>
                <a:cs typeface="Calibri"/>
                <a:sym typeface="Calibri"/>
              </a:rPr>
              <a:t>10 días</a:t>
            </a:r>
            <a:endParaRPr/>
          </a:p>
        </p:txBody>
      </p:sp>
      <p:sp>
        <p:nvSpPr>
          <p:cNvPr id="104" name="Google Shape;104;p2"/>
          <p:cNvSpPr txBox="1"/>
          <p:nvPr/>
        </p:nvSpPr>
        <p:spPr>
          <a:xfrm>
            <a:off x="8958468" y="5951976"/>
            <a:ext cx="532737"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900" b="1">
                <a:solidFill>
                  <a:schemeClr val="dk1"/>
                </a:solidFill>
                <a:latin typeface="Calibri"/>
                <a:ea typeface="Calibri"/>
                <a:cs typeface="Calibri"/>
                <a:sym typeface="Calibri"/>
              </a:rPr>
              <a:t>60 días</a:t>
            </a:r>
            <a:endParaRPr/>
          </a:p>
        </p:txBody>
      </p:sp>
      <p:sp>
        <p:nvSpPr>
          <p:cNvPr id="105" name="Google Shape;105;p2"/>
          <p:cNvSpPr txBox="1"/>
          <p:nvPr/>
        </p:nvSpPr>
        <p:spPr>
          <a:xfrm>
            <a:off x="8425731" y="5416272"/>
            <a:ext cx="532737"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900" b="1">
                <a:solidFill>
                  <a:schemeClr val="dk1"/>
                </a:solidFill>
                <a:latin typeface="Calibri"/>
                <a:ea typeface="Calibri"/>
                <a:cs typeface="Calibri"/>
                <a:sym typeface="Calibri"/>
              </a:rPr>
              <a:t>10 días</a:t>
            </a:r>
            <a:endParaRPr/>
          </a:p>
        </p:txBody>
      </p:sp>
      <p:pic>
        <p:nvPicPr>
          <p:cNvPr id="106" name="Google Shape;106;p2"/>
          <p:cNvPicPr preferRelativeResize="0"/>
          <p:nvPr/>
        </p:nvPicPr>
        <p:blipFill rotWithShape="1">
          <a:blip r:embed="rId4">
            <a:alphaModFix/>
          </a:blip>
          <a:srcRect/>
          <a:stretch/>
        </p:blipFill>
        <p:spPr>
          <a:xfrm>
            <a:off x="2122047" y="6367437"/>
            <a:ext cx="6810870" cy="33465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3"/>
          <p:cNvSpPr txBox="1"/>
          <p:nvPr/>
        </p:nvSpPr>
        <p:spPr>
          <a:xfrm>
            <a:off x="358140" y="699879"/>
            <a:ext cx="11193780" cy="4832092"/>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s-ES" sz="1100" b="1">
                <a:solidFill>
                  <a:srgbClr val="000000"/>
                </a:solidFill>
                <a:latin typeface="Times New Roman"/>
                <a:ea typeface="Times New Roman"/>
                <a:cs typeface="Times New Roman"/>
                <a:sym typeface="Times New Roman"/>
              </a:rPr>
              <a:t>Capacidad Técnica</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endParaRPr sz="1100">
              <a:solidFill>
                <a:srgbClr val="000000"/>
              </a:solidFill>
              <a:latin typeface="Times New Roman"/>
              <a:ea typeface="Times New Roman"/>
              <a:cs typeface="Times New Roman"/>
              <a:sym typeface="Times New Roman"/>
            </a:endParaRPr>
          </a:p>
          <a:p>
            <a:pPr marL="171450" marR="0" lvl="0" indent="-171450" algn="just" rtl="0">
              <a:spcBef>
                <a:spcPts val="0"/>
              </a:spcBef>
              <a:spcAft>
                <a:spcPts val="0"/>
              </a:spcAft>
              <a:buClr>
                <a:srgbClr val="000000"/>
              </a:buClr>
              <a:buSzPts val="1100"/>
              <a:buFont typeface="Arial"/>
              <a:buChar char="•"/>
            </a:pPr>
            <a:r>
              <a:rPr lang="es-ES" sz="1100">
                <a:solidFill>
                  <a:srgbClr val="000000"/>
                </a:solidFill>
                <a:latin typeface="Times New Roman"/>
                <a:ea typeface="Times New Roman"/>
                <a:cs typeface="Times New Roman"/>
                <a:sym typeface="Times New Roman"/>
              </a:rPr>
              <a:t>El oferente debe contar con un sistema de apertura de tickets, que le permita registrar los incidentes y/o solicitudes que se generen además de poder realizar el seguimiento respectivo, a través de su portal Web y una línea de contacto telefónico habilitada 24x7x365. El oferente deberá adjuntar el manual de procedimientos de uso de la herramienta.</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rgbClr val="000000"/>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rgbClr val="000000"/>
                </a:solidFill>
                <a:latin typeface="Times New Roman"/>
                <a:ea typeface="Times New Roman"/>
                <a:cs typeface="Times New Roman"/>
                <a:sym typeface="Times New Roman"/>
              </a:rPr>
              <a:t>En caso que no cuente con un sistema de apertura de tickets deberá presentar una declaración jurada donde indique que disponibilizará dicho sistema y habilitará una línea de contacto telefónico con atención 24x7x365 en caso de ser adjudicado</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rgbClr val="000000"/>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171450" marR="0" lvl="0" indent="-171450" algn="just" rtl="0">
              <a:spcBef>
                <a:spcPts val="0"/>
              </a:spcBef>
              <a:spcAft>
                <a:spcPts val="0"/>
              </a:spcAft>
              <a:buClr>
                <a:srgbClr val="000000"/>
              </a:buClr>
              <a:buSzPts val="1100"/>
              <a:buFont typeface="Arial"/>
              <a:buChar char="•"/>
            </a:pPr>
            <a:r>
              <a:rPr lang="es-ES" sz="1100">
                <a:solidFill>
                  <a:srgbClr val="000000"/>
                </a:solidFill>
                <a:latin typeface="Times New Roman"/>
                <a:ea typeface="Times New Roman"/>
                <a:cs typeface="Times New Roman"/>
                <a:sym typeface="Times New Roman"/>
              </a:rPr>
              <a:t>Project Manager. El Oferente, a los fines de garantizar la capacidad de gestionar un proyecto de la envergadura del presente llamado, deberá demostrar contar con un profesional certificado en gestión de proyectos como PMI (Project Management Institute), Prince, PM4R (Programa de Gestión de Proyectos para Resultados del BID), ITIL (Information Technology Infrastructure Library) v3, o similares, en su nómina de empleados permanentes o a ser contratado. Para este efecto deberá presentarse junto con la oferta el Curriculum vitae del profesional conforme al formulario de la Sección V Formularios de la Oferta, acompañado de su certificación vigente.</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rgbClr val="000000"/>
                </a:solidFill>
                <a:latin typeface="Times New Roman"/>
                <a:ea typeface="Times New Roman"/>
                <a:cs typeface="Times New Roman"/>
                <a:sym typeface="Times New Roman"/>
              </a:rPr>
              <a:t>En el caso de ser subcontratado deberá presentar una Carta Compromiso del profesional certificado, conforme al formulario de la Sección V Formularios de la Oferta, indicando que en caso de resultar adjudicado el Oferente se compromete a ser contratado para gestionar el proyecto.</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rgbClr val="000000"/>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171450" marR="0" lvl="0" indent="-171450" algn="just" rtl="0">
              <a:spcBef>
                <a:spcPts val="0"/>
              </a:spcBef>
              <a:spcAft>
                <a:spcPts val="0"/>
              </a:spcAft>
              <a:buClr>
                <a:srgbClr val="000000"/>
              </a:buClr>
              <a:buSzPts val="1100"/>
              <a:buFont typeface="Arial"/>
              <a:buChar char="•"/>
            </a:pPr>
            <a:r>
              <a:rPr lang="es-ES" sz="1100">
                <a:solidFill>
                  <a:srgbClr val="000000"/>
                </a:solidFill>
                <a:latin typeface="Times New Roman"/>
                <a:ea typeface="Times New Roman"/>
                <a:cs typeface="Times New Roman"/>
                <a:sym typeface="Times New Roman"/>
              </a:rPr>
              <a:t>Demostrar la capacidad de brindar soporte técnico local en la República del Paraguay durante el periodo de garantía, de forma inmediata, para lo cual se deberá presentar Certificados de Capacitación Técnica (de al menos dos técnicos) de las versiones recientes de: Seguridad, Servidores, Switches, Routers, Software de Virtualización.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rgbClr val="000000"/>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rgbClr val="000000"/>
                </a:solidFill>
                <a:latin typeface="Times New Roman"/>
                <a:ea typeface="Times New Roman"/>
                <a:cs typeface="Times New Roman"/>
                <a:sym typeface="Times New Roman"/>
              </a:rPr>
              <a:t>Dichos técnicos mencionados en los Certificados de Capacitación deberán ser parte del plantel permanente del Oferente o podrá ser subcontratado.</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chemeClr val="dk1"/>
                </a:solidFill>
                <a:latin typeface="Times New Roman"/>
                <a:ea typeface="Times New Roman"/>
                <a:cs typeface="Times New Roman"/>
                <a:sym typeface="Times New Roman"/>
              </a:rPr>
              <a:t>En el caso de ser subcontratado deberá presentar una Carta Compromiso del profesional certificado, indicando que en caso de resultar adjudicado el Oferente se compromete a ser contratado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chemeClr val="dk1"/>
                </a:solidFill>
                <a:latin typeface="Times New Roman"/>
                <a:ea typeface="Times New Roman"/>
                <a:cs typeface="Times New Roman"/>
                <a:sym typeface="Times New Roman"/>
              </a:rPr>
              <a:t>Si se tratare de un APCA , se considerará la sumatoria de la experiencia y capacidad de las empresas que conforman el APCA. </a:t>
            </a:r>
            <a:endParaRPr sz="1100">
              <a:solidFill>
                <a:schemeClr val="dk1"/>
              </a:solidFill>
              <a:latin typeface="Times New Roman"/>
              <a:ea typeface="Times New Roman"/>
              <a:cs typeface="Times New Roman"/>
              <a:sym typeface="Times New Roman"/>
            </a:endParaRPr>
          </a:p>
          <a:p>
            <a:pPr marL="457200" marR="0" lvl="0" indent="262890" algn="just" rtl="0">
              <a:spcBef>
                <a:spcPts val="0"/>
              </a:spcBef>
              <a:spcAft>
                <a:spcPts val="0"/>
              </a:spcAft>
              <a:buNone/>
            </a:pPr>
            <a:r>
              <a:rPr lang="es-ES"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chemeClr val="dk1"/>
                </a:solidFill>
                <a:latin typeface="Times New Roman"/>
                <a:ea typeface="Times New Roman"/>
                <a:cs typeface="Times New Roman"/>
                <a:sym typeface="Times New Roman"/>
              </a:rPr>
              <a:t>Si el Oferente no estuviere establecido comercialmente en el Paraguay, su representante local o su Agente autorizado deberá cumplir indefectiblemente lo establecido en el punto 2.1.2.2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r>
              <a:rPr lang="es-ES" sz="1100">
                <a:solidFill>
                  <a:schemeClr val="dk1"/>
                </a:solidFill>
                <a:latin typeface="Times New Roman"/>
                <a:ea typeface="Times New Roman"/>
                <a:cs typeface="Times New Roman"/>
                <a:sym typeface="Times New Roman"/>
              </a:rPr>
              <a:t>En caso APCA, la experiencia y capacidad técnica exigida precedentemente para un licitante individual podrá ser cumplida en forma combinada por todos los integrantes de la asociación. Si el Oferente no estuviere establecido comercialmente en el Paraguay, su representante local o su Agente autorizado deberá cumplir indefectiblemente lo establecido en el punto 2.1.2.</a:t>
            </a:r>
            <a:r>
              <a:rPr lang="es-ES" sz="1200">
                <a:solidFill>
                  <a:schemeClr val="dk1"/>
                </a:solidFill>
                <a:latin typeface="Times New Roman"/>
                <a:ea typeface="Times New Roman"/>
                <a:cs typeface="Times New Roman"/>
                <a:sym typeface="Times New Roman"/>
              </a:rPr>
              <a:t>2</a:t>
            </a:r>
            <a:endParaRPr sz="1100">
              <a:solidFill>
                <a:schemeClr val="dk1"/>
              </a:solidFill>
              <a:latin typeface="Times New Roman"/>
              <a:ea typeface="Times New Roman"/>
              <a:cs typeface="Times New Roman"/>
              <a:sym typeface="Times New Roman"/>
            </a:endParaRPr>
          </a:p>
        </p:txBody>
      </p:sp>
      <p:pic>
        <p:nvPicPr>
          <p:cNvPr id="112" name="Google Shape;112;p3"/>
          <p:cNvPicPr preferRelativeResize="0"/>
          <p:nvPr/>
        </p:nvPicPr>
        <p:blipFill rotWithShape="1">
          <a:blip r:embed="rId3">
            <a:alphaModFix/>
          </a:blip>
          <a:srcRect/>
          <a:stretch/>
        </p:blipFill>
        <p:spPr>
          <a:xfrm>
            <a:off x="2549595" y="5990793"/>
            <a:ext cx="6810870" cy="33465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4"/>
          <p:cNvSpPr txBox="1"/>
          <p:nvPr/>
        </p:nvSpPr>
        <p:spPr>
          <a:xfrm>
            <a:off x="364103" y="258901"/>
            <a:ext cx="11020177" cy="5678478"/>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914400" marR="0" lvl="2" indent="0" algn="l" rtl="0">
              <a:spcBef>
                <a:spcPts val="0"/>
              </a:spcBef>
              <a:spcAft>
                <a:spcPts val="0"/>
              </a:spcAft>
              <a:buNone/>
            </a:pPr>
            <a:r>
              <a:rPr lang="es-ES" sz="1100" b="1" i="0" u="none" strike="noStrike" cap="none">
                <a:solidFill>
                  <a:srgbClr val="000000"/>
                </a:solidFill>
                <a:latin typeface="Times New Roman"/>
                <a:ea typeface="Times New Roman"/>
                <a:cs typeface="Times New Roman"/>
                <a:sym typeface="Times New Roman"/>
              </a:rPr>
              <a:t>CAPACIDAD FINANCIERA </a:t>
            </a:r>
            <a:endParaRPr sz="1100" b="0" i="0" u="none" strike="noStrike" cap="none">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r>
              <a:rPr lang="es-ES"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chemeClr val="dk1"/>
                </a:solidFill>
                <a:latin typeface="Times New Roman"/>
                <a:ea typeface="Times New Roman"/>
                <a:cs typeface="Times New Roman"/>
                <a:sym typeface="Times New Roman"/>
              </a:rPr>
              <a:t>El Oferente deberá proporcionar evidencia documentada y presentar los formularios financieros de la Sección V Formularios de la Oferta,  que demuestre su cumplimiento con los siguientes requisitos financieros: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171450" marR="0" lvl="0" indent="-171450" algn="just" rtl="0">
              <a:spcBef>
                <a:spcPts val="0"/>
              </a:spcBef>
              <a:spcAft>
                <a:spcPts val="0"/>
              </a:spcAft>
              <a:buClr>
                <a:srgbClr val="000000"/>
              </a:buClr>
              <a:buSzPts val="1100"/>
              <a:buFont typeface="Arial"/>
              <a:buChar char="•"/>
            </a:pPr>
            <a:r>
              <a:rPr lang="es-ES" sz="1100">
                <a:solidFill>
                  <a:srgbClr val="000000"/>
                </a:solidFill>
                <a:latin typeface="Times New Roman"/>
                <a:ea typeface="Times New Roman"/>
                <a:cs typeface="Times New Roman"/>
                <a:sym typeface="Times New Roman"/>
              </a:rPr>
              <a:t>Demostrar capacidad para responder al pago de deudas en caso de requerimiento   inmediato, a tal efecto deberá demostrar: Índice de liquidez corriente: </a:t>
            </a:r>
            <a:r>
              <a:rPr lang="es-ES" sz="1100" b="1">
                <a:solidFill>
                  <a:srgbClr val="000000"/>
                </a:solidFill>
                <a:latin typeface="Times New Roman"/>
                <a:ea typeface="Times New Roman"/>
                <a:cs typeface="Times New Roman"/>
                <a:sym typeface="Times New Roman"/>
              </a:rPr>
              <a:t>Activo Corriente / Pasivo Corriente = 1 o mayor.</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rgbClr val="000000"/>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rgbClr val="000000"/>
                </a:solidFill>
                <a:latin typeface="Times New Roman"/>
                <a:ea typeface="Times New Roman"/>
                <a:cs typeface="Times New Roman"/>
                <a:sym typeface="Times New Roman"/>
              </a:rPr>
              <a:t>Esta información será extraída del Balance General correspondiente a los tres (3) ejercicios fiscales cerrados (2018, 2019 y 2020). Se evaluará el Coeficiente de Liquidez de cada Ejercicio Fiscal.</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rgbClr val="000000"/>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171450" marR="0" lvl="0" indent="-171450" algn="just" rtl="0">
              <a:spcBef>
                <a:spcPts val="0"/>
              </a:spcBef>
              <a:spcAft>
                <a:spcPts val="0"/>
              </a:spcAft>
              <a:buClr>
                <a:srgbClr val="000000"/>
              </a:buClr>
              <a:buSzPts val="1100"/>
              <a:buFont typeface="Arial"/>
              <a:buChar char="•"/>
            </a:pPr>
            <a:r>
              <a:rPr lang="es-ES" sz="1100">
                <a:solidFill>
                  <a:srgbClr val="000000"/>
                </a:solidFill>
                <a:latin typeface="Times New Roman"/>
                <a:ea typeface="Times New Roman"/>
                <a:cs typeface="Times New Roman"/>
                <a:sym typeface="Times New Roman"/>
              </a:rPr>
              <a:t>Contar con un Patrimonio Neto igual o superior </a:t>
            </a:r>
            <a:r>
              <a:rPr lang="es-ES" sz="1100" b="1">
                <a:solidFill>
                  <a:srgbClr val="000000"/>
                </a:solidFill>
                <a:latin typeface="Times New Roman"/>
                <a:ea typeface="Times New Roman"/>
                <a:cs typeface="Times New Roman"/>
                <a:sym typeface="Times New Roman"/>
              </a:rPr>
              <a:t>USD 500.000 (Dólares americanos quinientos mil)</a:t>
            </a:r>
            <a:r>
              <a:rPr lang="es-ES" sz="1100">
                <a:solidFill>
                  <a:srgbClr val="000000"/>
                </a:solidFill>
                <a:latin typeface="Times New Roman"/>
                <a:ea typeface="Times New Roman"/>
                <a:cs typeface="Times New Roman"/>
                <a:sym typeface="Times New Roman"/>
              </a:rPr>
              <a:t>. La evaluación del Patrimonio Neto se realizará utilizando el promedio aritmético, de los balances correspondientes a los tres (3) ejercicios fiscales cerrados (2018, 2019 y 2020) y la fórmula a aplicar será </a:t>
            </a:r>
            <a:r>
              <a:rPr lang="es-ES" sz="1100" b="1">
                <a:solidFill>
                  <a:srgbClr val="000000"/>
                </a:solidFill>
                <a:latin typeface="Times New Roman"/>
                <a:ea typeface="Times New Roman"/>
                <a:cs typeface="Times New Roman"/>
                <a:sym typeface="Times New Roman"/>
              </a:rPr>
              <a:t>Activo Total – Pasivo Total</a:t>
            </a:r>
            <a:r>
              <a:rPr lang="es-ES" sz="1100">
                <a:solidFill>
                  <a:srgbClr val="000000"/>
                </a:solidFill>
                <a:latin typeface="Times New Roman"/>
                <a:ea typeface="Times New Roman"/>
                <a:cs typeface="Times New Roman"/>
                <a:sym typeface="Times New Roman"/>
              </a:rPr>
              <a:t>.</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chemeClr val="dk1"/>
                </a:solidFill>
                <a:latin typeface="Times New Roman"/>
                <a:ea typeface="Times New Roman"/>
                <a:cs typeface="Times New Roman"/>
                <a:sym typeface="Times New Roman"/>
              </a:rPr>
              <a:t>En caso que el Oferente no cubra el porcentaje del Patrimonio Neto requerido, se considerará en forma complementaria la disponibilidad de crédito financiero, en caso de proveedores domiciliados en la República del Paraguay a través de la presentación de certificados expedidos por entidades financieras, sujetas a la supervisión del Banco Central del Paraguay (BCP) y en caso de proveedores extranjeros certificados expedidos por bancos en el país de origen del oferente, que indique claramente que el Oferente “dispone” de una Línea de Crédito, con la descripción del monto del crédito disponible, hasta cubrir el porcentaje establecido.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b="1">
                <a:solidFill>
                  <a:schemeClr val="dk1"/>
                </a:solidFill>
                <a:latin typeface="Times New Roman"/>
                <a:ea typeface="Times New Roman"/>
                <a:cs typeface="Times New Roman"/>
                <a:sym typeface="Times New Roman"/>
              </a:rPr>
              <a:t>El certificado deberá ser expedido exclusivamente para este llamado, con lo cual deberá incluir el numero del ID y la descripción del llamado.</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r>
              <a:rPr lang="es-ES" sz="1100">
                <a:solidFill>
                  <a:schemeClr val="dk1"/>
                </a:solidFill>
                <a:latin typeface="Times New Roman"/>
                <a:ea typeface="Times New Roman"/>
                <a:cs typeface="Times New Roman"/>
                <a:sym typeface="Times New Roman"/>
              </a:rPr>
              <a:t>En el caso de Oferentes individuales deberá cumplir con el cien por ciento (100%) del requisito.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chemeClr val="dk1"/>
                </a:solidFill>
                <a:latin typeface="Times New Roman"/>
                <a:ea typeface="Times New Roman"/>
                <a:cs typeface="Times New Roman"/>
                <a:sym typeface="Times New Roman"/>
              </a:rPr>
              <a:t>En el caso del Patrimonio Neto, se aplicará la suma de los datos financieros de las empresas integrantes del APCA.</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b="1">
                <a:solidFill>
                  <a:schemeClr val="dk1"/>
                </a:solidFill>
                <a:latin typeface="Times New Roman"/>
                <a:ea typeface="Times New Roman"/>
                <a:cs typeface="Times New Roman"/>
                <a:sym typeface="Times New Roman"/>
              </a:rPr>
              <a:t> </a:t>
            </a:r>
            <a:endParaRPr sz="1100" b="1">
              <a:solidFill>
                <a:schemeClr val="dk1"/>
              </a:solidFill>
              <a:latin typeface="Times New Roman"/>
              <a:ea typeface="Times New Roman"/>
              <a:cs typeface="Times New Roman"/>
              <a:sym typeface="Times New Roman"/>
            </a:endParaRPr>
          </a:p>
          <a:p>
            <a:pPr marL="171450" marR="0" lvl="0" indent="-171450" algn="just" rtl="0">
              <a:spcBef>
                <a:spcPts val="0"/>
              </a:spcBef>
              <a:spcAft>
                <a:spcPts val="0"/>
              </a:spcAft>
              <a:buClr>
                <a:srgbClr val="000000"/>
              </a:buClr>
              <a:buSzPts val="1100"/>
              <a:buFont typeface="Arial"/>
              <a:buChar char="•"/>
            </a:pPr>
            <a:r>
              <a:rPr lang="es-ES" sz="1100">
                <a:solidFill>
                  <a:srgbClr val="000000"/>
                </a:solidFill>
                <a:latin typeface="Times New Roman"/>
                <a:ea typeface="Times New Roman"/>
                <a:cs typeface="Times New Roman"/>
                <a:sym typeface="Times New Roman"/>
              </a:rPr>
              <a:t>Demostrar que sus deudas poseen cobertura patrimonial, de manera a hacer frente a sus compromisos financieros, a tal efecto deberá demostrar: Índice de Endeudamiento: </a:t>
            </a:r>
            <a:r>
              <a:rPr lang="es-ES" sz="1100" b="1">
                <a:solidFill>
                  <a:srgbClr val="000000"/>
                </a:solidFill>
                <a:latin typeface="Times New Roman"/>
                <a:ea typeface="Times New Roman"/>
                <a:cs typeface="Times New Roman"/>
                <a:sym typeface="Times New Roman"/>
              </a:rPr>
              <a:t>Pasivo Total/ Activo Total = 0,8 o menor</a:t>
            </a:r>
            <a:r>
              <a:rPr lang="es-ES" sz="1100">
                <a:solidFill>
                  <a:srgbClr val="000000"/>
                </a:solidFill>
                <a:latin typeface="Times New Roman"/>
                <a:ea typeface="Times New Roman"/>
                <a:cs typeface="Times New Roman"/>
                <a:sym typeface="Times New Roman"/>
              </a:rPr>
              <a:t>.</a:t>
            </a:r>
            <a:endParaRPr sz="110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r>
              <a:rPr lang="es-ES"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r>
              <a:rPr lang="es-ES" sz="1100">
                <a:solidFill>
                  <a:schemeClr val="dk1"/>
                </a:solidFill>
                <a:latin typeface="Times New Roman"/>
                <a:ea typeface="Times New Roman"/>
                <a:cs typeface="Times New Roman"/>
                <a:sym typeface="Times New Roman"/>
              </a:rPr>
              <a:t>El cálculo de los índices financieros señalados será en base a los datos de los estados financieros auditados de los tres (3) ejercicios fiscales cerrados (2018, 2019 y 2020). Se evaluará el Coeficiente de Endeudamiento de cada Ejercicio Fiscal.</a:t>
            </a:r>
            <a:endParaRPr sz="110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r>
              <a:rPr lang="es-ES"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r>
              <a:rPr lang="es-ES" sz="1100">
                <a:solidFill>
                  <a:schemeClr val="dk1"/>
                </a:solidFill>
                <a:latin typeface="Times New Roman"/>
                <a:ea typeface="Times New Roman"/>
                <a:cs typeface="Times New Roman"/>
                <a:sym typeface="Times New Roman"/>
              </a:rPr>
              <a:t>En el caso de Oferentes individuales deberá cumplir con el cien por ciento (100%) del requisito. </a:t>
            </a:r>
            <a:endParaRPr sz="110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r>
              <a:rPr lang="es-ES"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228600" marR="0" lvl="0" indent="-228600" algn="l" rtl="0">
              <a:spcBef>
                <a:spcPts val="0"/>
              </a:spcBef>
              <a:spcAft>
                <a:spcPts val="0"/>
              </a:spcAft>
              <a:buNone/>
            </a:pPr>
            <a:r>
              <a:rPr lang="es-ES" sz="1100">
                <a:solidFill>
                  <a:schemeClr val="dk1"/>
                </a:solidFill>
                <a:latin typeface="Times New Roman"/>
                <a:ea typeface="Times New Roman"/>
                <a:cs typeface="Times New Roman"/>
                <a:sym typeface="Times New Roman"/>
              </a:rPr>
              <a:t>Si se tratare de un APCA (Consorcio), los índices financieros deberán ser cumplidos por cada uno de los integrantes</a:t>
            </a:r>
            <a:r>
              <a:rPr lang="es-ES" sz="1100">
                <a:solidFill>
                  <a:schemeClr val="dk1"/>
                </a:solidFill>
                <a:latin typeface="Calibri"/>
                <a:ea typeface="Calibri"/>
                <a:cs typeface="Calibri"/>
                <a:sym typeface="Calibri"/>
              </a:rPr>
              <a:t> </a:t>
            </a:r>
            <a:r>
              <a:rPr lang="es-ES" sz="1100">
                <a:solidFill>
                  <a:srgbClr val="000000"/>
                </a:solidFill>
                <a:latin typeface="Times New Roman"/>
                <a:ea typeface="Times New Roman"/>
                <a:cs typeface="Times New Roman"/>
                <a:sym typeface="Times New Roman"/>
              </a:rPr>
              <a:t>Este documento es de carácter formal y podrá ser subsanado en la etapa de evaluación. </a:t>
            </a:r>
            <a:endParaRPr sz="1100">
              <a:solidFill>
                <a:schemeClr val="dk1"/>
              </a:solidFill>
              <a:latin typeface="Calibri"/>
              <a:ea typeface="Calibri"/>
              <a:cs typeface="Calibri"/>
              <a:sym typeface="Calibri"/>
            </a:endParaRPr>
          </a:p>
        </p:txBody>
      </p:sp>
      <p:pic>
        <p:nvPicPr>
          <p:cNvPr id="118" name="Google Shape;118;p4"/>
          <p:cNvPicPr preferRelativeResize="0"/>
          <p:nvPr/>
        </p:nvPicPr>
        <p:blipFill rotWithShape="1">
          <a:blip r:embed="rId3">
            <a:alphaModFix/>
          </a:blip>
          <a:srcRect/>
          <a:stretch/>
        </p:blipFill>
        <p:spPr>
          <a:xfrm>
            <a:off x="2470770" y="6186504"/>
            <a:ext cx="6810870" cy="33465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5"/>
          <p:cNvSpPr txBox="1"/>
          <p:nvPr/>
        </p:nvSpPr>
        <p:spPr>
          <a:xfrm>
            <a:off x="364103" y="258901"/>
            <a:ext cx="11020177" cy="4678204"/>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914400" marR="0" lvl="2" indent="0" algn="l" rtl="0">
              <a:spcBef>
                <a:spcPts val="0"/>
              </a:spcBef>
              <a:spcAft>
                <a:spcPts val="0"/>
              </a:spcAft>
              <a:buNone/>
            </a:pPr>
            <a:r>
              <a:rPr lang="es-ES" sz="1100" b="1" i="0" u="none" strike="noStrike" cap="none">
                <a:solidFill>
                  <a:srgbClr val="000000"/>
                </a:solidFill>
                <a:latin typeface="Times New Roman"/>
                <a:ea typeface="Times New Roman"/>
                <a:cs typeface="Times New Roman"/>
                <a:sym typeface="Times New Roman"/>
              </a:rPr>
              <a:t>EXPERIENCIA Y CAPACIDAD TÉCNICA</a:t>
            </a:r>
            <a:endParaRPr sz="1100" b="0" i="0" u="none" strike="noStrike" cap="none">
              <a:solidFill>
                <a:schemeClr val="dk1"/>
              </a:solidFill>
              <a:latin typeface="Times New Roman"/>
              <a:ea typeface="Times New Roman"/>
              <a:cs typeface="Times New Roman"/>
              <a:sym typeface="Times New Roman"/>
            </a:endParaRPr>
          </a:p>
          <a:p>
            <a:pPr marL="777240" marR="0" lvl="0" indent="0" algn="l" rtl="0">
              <a:spcBef>
                <a:spcPts val="0"/>
              </a:spcBef>
              <a:spcAft>
                <a:spcPts val="0"/>
              </a:spcAft>
              <a:buNone/>
            </a:pPr>
            <a:r>
              <a:rPr lang="es-ES" sz="1100" b="1">
                <a:solidFill>
                  <a:srgbClr val="000000"/>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chemeClr val="dk1"/>
                </a:solidFill>
                <a:latin typeface="Times New Roman"/>
                <a:ea typeface="Times New Roman"/>
                <a:cs typeface="Times New Roman"/>
                <a:sym typeface="Times New Roman"/>
              </a:rPr>
              <a:t>El Oferente deberá proporcionar evidencia documentada, conforme a la </a:t>
            </a:r>
            <a:r>
              <a:rPr lang="es-ES" sz="1100" u="sng">
                <a:solidFill>
                  <a:srgbClr val="0000FF"/>
                </a:solidFill>
                <a:latin typeface="Times New Roman"/>
                <a:ea typeface="Times New Roman"/>
                <a:cs typeface="Times New Roman"/>
                <a:sym typeface="Times New Roman"/>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IAO 11.1 (j)</a:t>
            </a:r>
            <a:r>
              <a:rPr lang="es-ES" sz="1100">
                <a:solidFill>
                  <a:schemeClr val="dk1"/>
                </a:solidFill>
                <a:latin typeface="Times New Roman"/>
                <a:ea typeface="Times New Roman"/>
                <a:cs typeface="Times New Roman"/>
                <a:sym typeface="Times New Roman"/>
              </a:rPr>
              <a:t> y presentar los formularios de experiencia de la Sección V Formularios de la Oferta, que demuestre su cumplimiento con los siguientes requisitos de experiencia: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b="1">
                <a:solidFill>
                  <a:srgbClr val="000000"/>
                </a:solidFill>
                <a:latin typeface="Times New Roman"/>
                <a:ea typeface="Times New Roman"/>
                <a:cs typeface="Times New Roman"/>
                <a:sym typeface="Times New Roman"/>
              </a:rPr>
              <a:t>Experiencia General:</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171450" marR="0" lvl="0" indent="-171450" algn="just" rtl="0">
              <a:spcBef>
                <a:spcPts val="0"/>
              </a:spcBef>
              <a:spcAft>
                <a:spcPts val="0"/>
              </a:spcAft>
              <a:buClr>
                <a:srgbClr val="000000"/>
              </a:buClr>
              <a:buSzPts val="1100"/>
              <a:buFont typeface="Arial"/>
              <a:buChar char="•"/>
            </a:pPr>
            <a:r>
              <a:rPr lang="es-ES" sz="1100">
                <a:solidFill>
                  <a:srgbClr val="000000"/>
                </a:solidFill>
                <a:latin typeface="Times New Roman"/>
                <a:ea typeface="Times New Roman"/>
                <a:cs typeface="Times New Roman"/>
                <a:sym typeface="Times New Roman"/>
              </a:rPr>
              <a:t>El Volumen de facturación anual promedio, en bienes y servicios, de los mejores tres años de los últimos cinco años deberá ser equivalente a </a:t>
            </a:r>
            <a:r>
              <a:rPr lang="es-ES" sz="1100" b="1">
                <a:solidFill>
                  <a:srgbClr val="000000"/>
                </a:solidFill>
                <a:latin typeface="Times New Roman"/>
                <a:ea typeface="Times New Roman"/>
                <a:cs typeface="Times New Roman"/>
                <a:sym typeface="Times New Roman"/>
              </a:rPr>
              <a:t>USD 1.500.000</a:t>
            </a:r>
            <a:r>
              <a:rPr lang="es-ES" sz="1100">
                <a:solidFill>
                  <a:srgbClr val="000000"/>
                </a:solidFill>
                <a:latin typeface="Times New Roman"/>
                <a:ea typeface="Times New Roman"/>
                <a:cs typeface="Times New Roman"/>
                <a:sym typeface="Times New Roman"/>
              </a:rPr>
              <a:t> (Dólares americanos un millón quinientos mil), verificables a través de los documentos mencionados en el IAO 11.1 (j), sub ítem (c).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rgbClr val="000000"/>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chemeClr val="dk1"/>
                </a:solidFill>
                <a:latin typeface="Times New Roman"/>
                <a:ea typeface="Times New Roman"/>
                <a:cs typeface="Times New Roman"/>
                <a:sym typeface="Times New Roman"/>
              </a:rPr>
              <a:t>En el caso de Oferentes individuales deberá cumplir con el cien por ciento (100%) del requisito.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chemeClr val="dk1"/>
                </a:solidFill>
                <a:latin typeface="Times New Roman"/>
                <a:ea typeface="Times New Roman"/>
                <a:cs typeface="Times New Roman"/>
                <a:sym typeface="Times New Roman"/>
              </a:rPr>
              <a:t>Si se tratare de un APCA (Consorcio):</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rgbClr val="000000"/>
                </a:solidFill>
                <a:latin typeface="Times New Roman"/>
                <a:ea typeface="Times New Roman"/>
                <a:cs typeface="Times New Roman"/>
                <a:sym typeface="Times New Roman"/>
              </a:rPr>
              <a:t>- Todas las partes combinadas deben cumplir el requisito, y</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rgbClr val="000000"/>
                </a:solidFill>
                <a:latin typeface="Times New Roman"/>
                <a:ea typeface="Times New Roman"/>
                <a:cs typeface="Times New Roman"/>
                <a:sym typeface="Times New Roman"/>
              </a:rPr>
              <a:t>- Al menos un socio debe cumplir el 40% del requisito Y los demás socios al menos el 20%</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171450" marR="0" lvl="0" indent="-171450" algn="just" rtl="0">
              <a:spcBef>
                <a:spcPts val="0"/>
              </a:spcBef>
              <a:spcAft>
                <a:spcPts val="0"/>
              </a:spcAft>
              <a:buClr>
                <a:srgbClr val="000000"/>
              </a:buClr>
              <a:buSzPts val="1100"/>
              <a:buFont typeface="Arial"/>
              <a:buChar char="•"/>
            </a:pPr>
            <a:r>
              <a:rPr lang="es-ES" sz="1100" b="1">
                <a:solidFill>
                  <a:srgbClr val="000000"/>
                </a:solidFill>
                <a:latin typeface="Times New Roman"/>
                <a:ea typeface="Times New Roman"/>
                <a:cs typeface="Times New Roman"/>
                <a:sym typeface="Times New Roman"/>
              </a:rPr>
              <a:t>Acreditar haber proveído en los últimos diez (10) años, incluyendo el 2020</a:t>
            </a:r>
            <a:r>
              <a:rPr lang="es-ES" sz="1100">
                <a:solidFill>
                  <a:srgbClr val="000000"/>
                </a:solidFill>
                <a:latin typeface="Times New Roman"/>
                <a:ea typeface="Times New Roman"/>
                <a:cs typeface="Times New Roman"/>
                <a:sym typeface="Times New Roman"/>
              </a:rPr>
              <a:t> bienes y/o servicios similares a la naturaleza de este llamado en </a:t>
            </a:r>
            <a:r>
              <a:rPr lang="es-ES" sz="1100" b="1">
                <a:solidFill>
                  <a:srgbClr val="000000"/>
                </a:solidFill>
                <a:latin typeface="Times New Roman"/>
                <a:ea typeface="Times New Roman"/>
                <a:cs typeface="Times New Roman"/>
                <a:sym typeface="Times New Roman"/>
              </a:rPr>
              <a:t>al menos 2 de los siguientes rubros</a:t>
            </a:r>
            <a:r>
              <a:rPr lang="es-ES" sz="1100">
                <a:solidFill>
                  <a:srgbClr val="000000"/>
                </a:solidFill>
                <a:latin typeface="Times New Roman"/>
                <a:ea typeface="Times New Roman"/>
                <a:cs typeface="Times New Roman"/>
                <a:sym typeface="Times New Roman"/>
              </a:rPr>
              <a:t>: Cableado Estructurado, Fibra Óptica, Instalación, Montaje y/o Adecuación de Data centers, Storage, Firewalls, Switches, Racks, Sistemas eléctricos, UPS (Uninterrupted Power Supply) Rackeables, Aires Acondicionados para Data centers y Servidores a través de Facturas y/o Contratos y/o Órdenes de Compra y/o Certificados, y/o actas de entrega y/o órdenes de compra cuya sumatoria resulte de al menos </a:t>
            </a:r>
            <a:r>
              <a:rPr lang="es-ES" sz="1100" b="1">
                <a:solidFill>
                  <a:srgbClr val="000000"/>
                </a:solidFill>
                <a:latin typeface="Times New Roman"/>
                <a:ea typeface="Times New Roman"/>
                <a:cs typeface="Times New Roman"/>
                <a:sym typeface="Times New Roman"/>
              </a:rPr>
              <a:t>USD 2.000.000 (Dólares americanos dos millones).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chemeClr val="dk1"/>
                </a:solidFill>
                <a:latin typeface="Times New Roman"/>
                <a:ea typeface="Times New Roman"/>
                <a:cs typeface="Times New Roman"/>
                <a:sym typeface="Times New Roman"/>
              </a:rPr>
              <a:t>Presentar certificados emitidos por clientes donde se pueda constatar el desempeño satisfactorio de los equipos y/o servicios, incluyendo el tiempo en operación.</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b="1">
                <a:solidFill>
                  <a:srgbClr val="000000"/>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chemeClr val="dk1"/>
                </a:solidFill>
                <a:latin typeface="Times New Roman"/>
                <a:ea typeface="Times New Roman"/>
                <a:cs typeface="Times New Roman"/>
                <a:sym typeface="Times New Roman"/>
              </a:rPr>
              <a:t>En el caso de Oferentes individuales deberá cumplir con el cien por ciento (100%) del requisito. </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100">
                <a:solidFill>
                  <a:schemeClr val="dk1"/>
                </a:solidFill>
                <a:latin typeface="Times New Roman"/>
                <a:ea typeface="Times New Roman"/>
                <a:cs typeface="Times New Roman"/>
                <a:sym typeface="Times New Roman"/>
              </a:rPr>
              <a:t>Si se tratare de un APCA (Consorcio):</a:t>
            </a:r>
            <a:endParaRPr sz="1100">
              <a:solidFill>
                <a:schemeClr val="dk1"/>
              </a:solidFill>
              <a:latin typeface="Times New Roman"/>
              <a:ea typeface="Times New Roman"/>
              <a:cs typeface="Times New Roman"/>
              <a:sym typeface="Times New Roman"/>
            </a:endParaRPr>
          </a:p>
          <a:p>
            <a:pPr marL="342900" marR="0" lvl="0" indent="-342900" algn="just" rtl="0">
              <a:spcBef>
                <a:spcPts val="0"/>
              </a:spcBef>
              <a:spcAft>
                <a:spcPts val="0"/>
              </a:spcAft>
              <a:buClr>
                <a:srgbClr val="000000"/>
              </a:buClr>
              <a:buSzPts val="1100"/>
              <a:buFont typeface="Arial"/>
              <a:buChar char="●"/>
            </a:pPr>
            <a:r>
              <a:rPr lang="es-ES" sz="1100">
                <a:solidFill>
                  <a:srgbClr val="000000"/>
                </a:solidFill>
                <a:latin typeface="Times New Roman"/>
                <a:ea typeface="Times New Roman"/>
                <a:cs typeface="Times New Roman"/>
                <a:sym typeface="Times New Roman"/>
              </a:rPr>
              <a:t>Todas las partes combinadas deben cumplir el requisito.</a:t>
            </a:r>
            <a:endParaRPr sz="11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200" b="1">
                <a:solidFill>
                  <a:srgbClr val="000000"/>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p:txBody>
      </p:sp>
      <p:pic>
        <p:nvPicPr>
          <p:cNvPr id="124" name="Google Shape;124;p5"/>
          <p:cNvPicPr preferRelativeResize="0"/>
          <p:nvPr/>
        </p:nvPicPr>
        <p:blipFill rotWithShape="1">
          <a:blip r:embed="rId4">
            <a:alphaModFix/>
          </a:blip>
          <a:srcRect/>
          <a:stretch/>
        </p:blipFill>
        <p:spPr>
          <a:xfrm>
            <a:off x="2470770" y="6186504"/>
            <a:ext cx="6810870" cy="33465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6"/>
          <p:cNvSpPr txBox="1"/>
          <p:nvPr/>
        </p:nvSpPr>
        <p:spPr>
          <a:xfrm>
            <a:off x="312420" y="236905"/>
            <a:ext cx="10988040" cy="2108269"/>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just" rtl="0">
              <a:spcBef>
                <a:spcPts val="0"/>
              </a:spcBef>
              <a:spcAft>
                <a:spcPts val="0"/>
              </a:spcAft>
              <a:buNone/>
            </a:pPr>
            <a:r>
              <a:rPr lang="es-ES" sz="1200" b="1">
                <a:solidFill>
                  <a:srgbClr val="000000"/>
                </a:solidFill>
                <a:latin typeface="Times New Roman"/>
                <a:ea typeface="Times New Roman"/>
                <a:cs typeface="Times New Roman"/>
                <a:sym typeface="Times New Roman"/>
              </a:rPr>
              <a:t>Experiencia Específica</a:t>
            </a:r>
            <a:endParaRPr sz="1200" b="1">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endParaRPr sz="1200" b="1">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200">
                <a:solidFill>
                  <a:srgbClr val="000000"/>
                </a:solidFill>
                <a:latin typeface="Times New Roman"/>
                <a:ea typeface="Times New Roman"/>
                <a:cs typeface="Times New Roman"/>
                <a:sym typeface="Times New Roman"/>
              </a:rPr>
              <a:t>Deberá haber instalado en los últimos cinco (5) años, como mínimo dos (2) soluciones que incluyan:</a:t>
            </a:r>
            <a:endParaRPr sz="12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200">
                <a:solidFill>
                  <a:srgbClr val="000000"/>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marL="742950" marR="0" lvl="1" indent="-285750" algn="just" rtl="0">
              <a:spcBef>
                <a:spcPts val="0"/>
              </a:spcBef>
              <a:spcAft>
                <a:spcPts val="0"/>
              </a:spcAft>
              <a:buClr>
                <a:srgbClr val="000000"/>
              </a:buClr>
              <a:buSzPts val="1200"/>
              <a:buFont typeface="Calibri"/>
              <a:buAutoNum type="alphaLcParenR"/>
            </a:pPr>
            <a:r>
              <a:rPr lang="es-ES" sz="1200" b="0" i="0" u="none" strike="noStrike" cap="none">
                <a:solidFill>
                  <a:srgbClr val="000000"/>
                </a:solidFill>
                <a:latin typeface="Times New Roman"/>
                <a:ea typeface="Times New Roman"/>
                <a:cs typeface="Times New Roman"/>
                <a:sym typeface="Times New Roman"/>
              </a:rPr>
              <a:t>Plataforma de Virtualización e Hipervisores</a:t>
            </a:r>
            <a:endParaRPr sz="1200" b="0" i="0" u="none" strike="noStrike" cap="none">
              <a:solidFill>
                <a:schemeClr val="dk1"/>
              </a:solidFill>
              <a:latin typeface="Times New Roman"/>
              <a:ea typeface="Times New Roman"/>
              <a:cs typeface="Times New Roman"/>
              <a:sym typeface="Times New Roman"/>
            </a:endParaRPr>
          </a:p>
          <a:p>
            <a:pPr marL="742950" marR="0" lvl="1" indent="-285750" algn="just" rtl="0">
              <a:spcBef>
                <a:spcPts val="0"/>
              </a:spcBef>
              <a:spcAft>
                <a:spcPts val="0"/>
              </a:spcAft>
              <a:buClr>
                <a:srgbClr val="000000"/>
              </a:buClr>
              <a:buSzPts val="1200"/>
              <a:buFont typeface="Calibri"/>
              <a:buAutoNum type="alphaLcParenR"/>
            </a:pPr>
            <a:r>
              <a:rPr lang="es-ES" sz="1200" b="0" i="0" u="none" strike="noStrike" cap="none">
                <a:solidFill>
                  <a:srgbClr val="000000"/>
                </a:solidFill>
                <a:latin typeface="Times New Roman"/>
                <a:ea typeface="Times New Roman"/>
                <a:cs typeface="Times New Roman"/>
                <a:sym typeface="Times New Roman"/>
              </a:rPr>
              <a:t>Al menos dos de las siguientes soluciones: Software de Backup, Computo (Servidores), Almacenamiento (</a:t>
            </a:r>
            <a:r>
              <a:rPr lang="es-ES" sz="1200" b="0" i="1" u="none" strike="noStrike" cap="none">
                <a:solidFill>
                  <a:srgbClr val="000000"/>
                </a:solidFill>
                <a:latin typeface="Times New Roman"/>
                <a:ea typeface="Times New Roman"/>
                <a:cs typeface="Times New Roman"/>
                <a:sym typeface="Times New Roman"/>
              </a:rPr>
              <a:t>Storage</a:t>
            </a:r>
            <a:r>
              <a:rPr lang="es-ES" sz="1200" b="0" i="0" u="none" strike="noStrike" cap="none">
                <a:solidFill>
                  <a:srgbClr val="000000"/>
                </a:solidFill>
                <a:latin typeface="Times New Roman"/>
                <a:ea typeface="Times New Roman"/>
                <a:cs typeface="Times New Roman"/>
                <a:sym typeface="Times New Roman"/>
              </a:rPr>
              <a:t>), </a:t>
            </a:r>
            <a:r>
              <a:rPr lang="es-ES" sz="1200" b="0" i="1" u="none" strike="noStrike" cap="none">
                <a:solidFill>
                  <a:srgbClr val="000000"/>
                </a:solidFill>
                <a:latin typeface="Times New Roman"/>
                <a:ea typeface="Times New Roman"/>
                <a:cs typeface="Times New Roman"/>
                <a:sym typeface="Times New Roman"/>
              </a:rPr>
              <a:t>Networking</a:t>
            </a:r>
            <a:r>
              <a:rPr lang="es-ES" sz="1200" b="0" i="0" u="none" strike="noStrike" cap="none">
                <a:solidFill>
                  <a:srgbClr val="000000"/>
                </a:solidFill>
                <a:latin typeface="Times New Roman"/>
                <a:ea typeface="Times New Roman"/>
                <a:cs typeface="Times New Roman"/>
                <a:sym typeface="Times New Roman"/>
              </a:rPr>
              <a:t> (Routers y Switches) y Equipos de Seguridad Perimetral (</a:t>
            </a:r>
            <a:r>
              <a:rPr lang="es-ES" sz="1200" b="0" i="1" u="none" strike="noStrike" cap="none">
                <a:solidFill>
                  <a:srgbClr val="000000"/>
                </a:solidFill>
                <a:latin typeface="Times New Roman"/>
                <a:ea typeface="Times New Roman"/>
                <a:cs typeface="Times New Roman"/>
                <a:sym typeface="Times New Roman"/>
              </a:rPr>
              <a:t>Firewall</a:t>
            </a:r>
            <a:r>
              <a:rPr lang="es-ES" sz="1200" b="0" i="0" u="none" strike="noStrike" cap="none">
                <a:solidFill>
                  <a:srgbClr val="000000"/>
                </a:solidFill>
                <a:latin typeface="Times New Roman"/>
                <a:ea typeface="Times New Roman"/>
                <a:cs typeface="Times New Roman"/>
                <a:sym typeface="Times New Roman"/>
              </a:rPr>
              <a:t>). </a:t>
            </a:r>
            <a:endParaRPr sz="1200" b="0" i="0" u="none" strike="noStrike" cap="none">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200">
                <a:solidFill>
                  <a:srgbClr val="000000"/>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s-ES" sz="1200">
                <a:solidFill>
                  <a:srgbClr val="000000"/>
                </a:solidFill>
                <a:latin typeface="Times New Roman"/>
                <a:ea typeface="Times New Roman"/>
                <a:cs typeface="Times New Roman"/>
                <a:sym typeface="Times New Roman"/>
              </a:rPr>
              <a:t> Deberá tener experiencia brindando servicio y asistencia técnica en los últimos cinco (5) años, al menos una (1) de las soluciones mencionadas en el ítem 2.1.2.2. </a:t>
            </a:r>
            <a:endParaRPr sz="1200">
              <a:solidFill>
                <a:schemeClr val="dk1"/>
              </a:solidFill>
              <a:latin typeface="Times New Roman"/>
              <a:ea typeface="Times New Roman"/>
              <a:cs typeface="Times New Roman"/>
              <a:sym typeface="Times New Roman"/>
            </a:endParaRPr>
          </a:p>
          <a:p>
            <a:pPr marL="457200" marR="0" lvl="0" indent="0" algn="just" rtl="0">
              <a:spcBef>
                <a:spcPts val="0"/>
              </a:spcBef>
              <a:spcAft>
                <a:spcPts val="0"/>
              </a:spcAft>
              <a:buNone/>
            </a:pPr>
            <a:r>
              <a:rPr lang="es-ES" sz="1200">
                <a:solidFill>
                  <a:srgbClr val="000000"/>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marL="342900" marR="0" lvl="0" indent="-273050" algn="just" rtl="0">
              <a:spcBef>
                <a:spcPts val="0"/>
              </a:spcBef>
              <a:spcAft>
                <a:spcPts val="0"/>
              </a:spcAft>
              <a:buClr>
                <a:schemeClr val="dk1"/>
              </a:buClr>
              <a:buSzPts val="1100"/>
              <a:buFont typeface="Arial"/>
              <a:buNone/>
            </a:pPr>
            <a:endParaRPr sz="1100">
              <a:solidFill>
                <a:schemeClr val="dk1"/>
              </a:solidFill>
              <a:latin typeface="Calibri"/>
              <a:ea typeface="Calibri"/>
              <a:cs typeface="Calibri"/>
              <a:sym typeface="Calibri"/>
            </a:endParaRPr>
          </a:p>
        </p:txBody>
      </p:sp>
      <p:pic>
        <p:nvPicPr>
          <p:cNvPr id="130" name="Google Shape;130;p6"/>
          <p:cNvPicPr preferRelativeResize="0"/>
          <p:nvPr/>
        </p:nvPicPr>
        <p:blipFill rotWithShape="1">
          <a:blip r:embed="rId3">
            <a:alphaModFix/>
          </a:blip>
          <a:srcRect/>
          <a:stretch/>
        </p:blipFill>
        <p:spPr>
          <a:xfrm>
            <a:off x="1472550" y="6102684"/>
            <a:ext cx="6810870" cy="33465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5" name="Google Shape;135;p7" descr="Imagen que contiene captura de pantalla  Descripción generada automáticamente"/>
          <p:cNvPicPr preferRelativeResize="0"/>
          <p:nvPr/>
        </p:nvPicPr>
        <p:blipFill rotWithShape="1">
          <a:blip r:embed="rId3">
            <a:alphaModFix/>
          </a:blip>
          <a:srcRect/>
          <a:stretch/>
        </p:blipFill>
        <p:spPr>
          <a:xfrm>
            <a:off x="1219200" y="1539240"/>
            <a:ext cx="8945880" cy="3779520"/>
          </a:xfrm>
          <a:prstGeom prst="rect">
            <a:avLst/>
          </a:prstGeom>
          <a:noFill/>
          <a:ln>
            <a:noFill/>
          </a:ln>
        </p:spPr>
      </p:pic>
      <p:pic>
        <p:nvPicPr>
          <p:cNvPr id="136" name="Google Shape;136;p7"/>
          <p:cNvPicPr preferRelativeResize="0"/>
          <p:nvPr/>
        </p:nvPicPr>
        <p:blipFill rotWithShape="1">
          <a:blip r:embed="rId4">
            <a:alphaModFix/>
          </a:blip>
          <a:srcRect/>
          <a:stretch/>
        </p:blipFill>
        <p:spPr>
          <a:xfrm>
            <a:off x="1464930" y="6056964"/>
            <a:ext cx="6810870" cy="334656"/>
          </a:xfrm>
          <a:prstGeom prst="rect">
            <a:avLst/>
          </a:prstGeom>
          <a:noFill/>
          <a:ln>
            <a:noFill/>
          </a:ln>
        </p:spPr>
      </p:pic>
      <p:sp>
        <p:nvSpPr>
          <p:cNvPr id="137" name="Google Shape;137;p7"/>
          <p:cNvSpPr txBox="1"/>
          <p:nvPr/>
        </p:nvSpPr>
        <p:spPr>
          <a:xfrm>
            <a:off x="4625340" y="431704"/>
            <a:ext cx="1947969"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b="1">
                <a:solidFill>
                  <a:schemeClr val="dk1"/>
                </a:solidFill>
                <a:latin typeface="Times New Roman"/>
                <a:ea typeface="Times New Roman"/>
                <a:cs typeface="Times New Roman"/>
                <a:sym typeface="Times New Roman"/>
              </a:rPr>
              <a:t>Mapa Conceptual</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pic>
        <p:nvPicPr>
          <p:cNvPr id="142" name="Google Shape;142;p8"/>
          <p:cNvPicPr preferRelativeResize="0"/>
          <p:nvPr/>
        </p:nvPicPr>
        <p:blipFill rotWithShape="1">
          <a:blip r:embed="rId3">
            <a:alphaModFix/>
          </a:blip>
          <a:srcRect/>
          <a:stretch/>
        </p:blipFill>
        <p:spPr>
          <a:xfrm>
            <a:off x="1464930" y="6056964"/>
            <a:ext cx="6810870" cy="334656"/>
          </a:xfrm>
          <a:prstGeom prst="rect">
            <a:avLst/>
          </a:prstGeom>
          <a:noFill/>
          <a:ln>
            <a:noFill/>
          </a:ln>
        </p:spPr>
      </p:pic>
      <p:sp>
        <p:nvSpPr>
          <p:cNvPr id="143" name="Google Shape;143;p8"/>
          <p:cNvSpPr txBox="1"/>
          <p:nvPr/>
        </p:nvSpPr>
        <p:spPr>
          <a:xfrm>
            <a:off x="4625340" y="431704"/>
            <a:ext cx="1947969"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 name="Google Shape;144;p8"/>
          <p:cNvSpPr txBox="1"/>
          <p:nvPr/>
        </p:nvSpPr>
        <p:spPr>
          <a:xfrm>
            <a:off x="1126630" y="1100585"/>
            <a:ext cx="10063152" cy="45467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ES" sz="1200" b="1">
                <a:solidFill>
                  <a:schemeClr val="dk1"/>
                </a:solidFill>
                <a:latin typeface="Times New Roman"/>
                <a:ea typeface="Times New Roman"/>
                <a:cs typeface="Times New Roman"/>
                <a:sym typeface="Times New Roman"/>
              </a:rPr>
              <a:t>Continuidad de Servicio</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s-ES" sz="1200">
                <a:solidFill>
                  <a:schemeClr val="dk1"/>
                </a:solidFill>
                <a:latin typeface="Times New Roman"/>
                <a:ea typeface="Times New Roman"/>
                <a:cs typeface="Times New Roman"/>
                <a:sym typeface="Times New Roman"/>
              </a:rPr>
              <a:t>Los servicios incluidos en esta capa sirven para mejorar la disponibilidad de los servicios. Se incluyen funciones de respaldo y recuperacion de entornos </a:t>
            </a:r>
            <a:br>
              <a:rPr lang="es-ES" sz="1200">
                <a:solidFill>
                  <a:schemeClr val="dk1"/>
                </a:solidFill>
                <a:latin typeface="Times New Roman"/>
                <a:ea typeface="Times New Roman"/>
                <a:cs typeface="Times New Roman"/>
                <a:sym typeface="Times New Roman"/>
              </a:rPr>
            </a:br>
            <a:endParaRPr/>
          </a:p>
          <a:p>
            <a:pPr marL="0" marR="0" lvl="0" indent="0" algn="l" rtl="0">
              <a:spcBef>
                <a:spcPts val="0"/>
              </a:spcBef>
              <a:spcAft>
                <a:spcPts val="0"/>
              </a:spcAft>
              <a:buNone/>
            </a:pPr>
            <a:endParaRPr sz="120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r>
              <a:rPr lang="es-ES" sz="1200" b="1">
                <a:solidFill>
                  <a:schemeClr val="dk1"/>
                </a:solidFill>
                <a:latin typeface="Times New Roman"/>
                <a:ea typeface="Times New Roman"/>
                <a:cs typeface="Times New Roman"/>
                <a:sym typeface="Times New Roman"/>
              </a:rPr>
              <a:t>Capa de Gestión de la NUBE</a:t>
            </a:r>
            <a:endParaRPr/>
          </a:p>
          <a:p>
            <a:pPr marL="0" marR="0" lvl="0" indent="0" algn="l" rtl="0">
              <a:spcBef>
                <a:spcPts val="0"/>
              </a:spcBef>
              <a:spcAft>
                <a:spcPts val="0"/>
              </a:spcAft>
              <a:buNone/>
            </a:pPr>
            <a:r>
              <a:rPr lang="es-ES" sz="1200">
                <a:solidFill>
                  <a:schemeClr val="dk1"/>
                </a:solidFill>
                <a:latin typeface="Times New Roman"/>
                <a:ea typeface="Times New Roman"/>
                <a:cs typeface="Times New Roman"/>
                <a:sym typeface="Times New Roman"/>
              </a:rPr>
              <a:t>Esta capa provee la presentación de un catálogo de servicios, la interfaz de administración por parte de los usuarios y la orquestación de los elementos de la infraestructura virtual para proveer los servicios. </a:t>
            </a:r>
            <a:br>
              <a:rPr lang="es-ES" sz="1200">
                <a:solidFill>
                  <a:schemeClr val="dk1"/>
                </a:solidFill>
                <a:latin typeface="Times New Roman"/>
                <a:ea typeface="Times New Roman"/>
                <a:cs typeface="Times New Roman"/>
                <a:sym typeface="Times New Roman"/>
              </a:rPr>
            </a:br>
            <a:endParaRPr/>
          </a:p>
          <a:p>
            <a:pPr marL="0" marR="0" lvl="0" indent="0" algn="l" rtl="0">
              <a:spcBef>
                <a:spcPts val="0"/>
              </a:spcBef>
              <a:spcAft>
                <a:spcPts val="0"/>
              </a:spcAft>
              <a:buNone/>
            </a:pPr>
            <a:endParaRPr sz="120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r>
              <a:rPr lang="es-ES" sz="1200" b="1">
                <a:solidFill>
                  <a:schemeClr val="dk1"/>
                </a:solidFill>
                <a:latin typeface="Times New Roman"/>
                <a:ea typeface="Times New Roman"/>
                <a:cs typeface="Times New Roman"/>
                <a:sym typeface="Times New Roman"/>
              </a:rPr>
              <a:t>Capa de Infraestructura Virtual</a:t>
            </a:r>
            <a:endParaRPr/>
          </a:p>
          <a:p>
            <a:pPr marL="0" marR="0" lvl="0" indent="0" algn="l" rtl="0">
              <a:spcBef>
                <a:spcPts val="0"/>
              </a:spcBef>
              <a:spcAft>
                <a:spcPts val="0"/>
              </a:spcAft>
              <a:buNone/>
            </a:pPr>
            <a:r>
              <a:rPr lang="es-ES" sz="1200">
                <a:solidFill>
                  <a:schemeClr val="dk1"/>
                </a:solidFill>
                <a:latin typeface="Times New Roman"/>
                <a:ea typeface="Times New Roman"/>
                <a:cs typeface="Times New Roman"/>
                <a:sym typeface="Times New Roman"/>
              </a:rPr>
              <a:t>Esta capa provee los hipervisores que permiten abstraer y controlar la capa física. También incluye el software necesario para control y administración de los hipervisores y administración de recursos.</a:t>
            </a:r>
            <a:br>
              <a:rPr lang="es-ES" sz="1200">
                <a:solidFill>
                  <a:schemeClr val="dk1"/>
                </a:solidFill>
                <a:latin typeface="Times New Roman"/>
                <a:ea typeface="Times New Roman"/>
                <a:cs typeface="Times New Roman"/>
                <a:sym typeface="Times New Roman"/>
              </a:rPr>
            </a:br>
            <a:endParaRPr/>
          </a:p>
          <a:p>
            <a:pPr marL="0" marR="0" lvl="0" indent="0" algn="l" rtl="0">
              <a:spcBef>
                <a:spcPts val="0"/>
              </a:spcBef>
              <a:spcAft>
                <a:spcPts val="0"/>
              </a:spcAft>
              <a:buNone/>
            </a:pPr>
            <a:endParaRPr sz="120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r>
              <a:rPr lang="es-ES" sz="1200" b="1">
                <a:solidFill>
                  <a:schemeClr val="dk1"/>
                </a:solidFill>
                <a:latin typeface="Times New Roman"/>
                <a:ea typeface="Times New Roman"/>
                <a:cs typeface="Times New Roman"/>
                <a:sym typeface="Times New Roman"/>
              </a:rPr>
              <a:t>Capa Física</a:t>
            </a:r>
            <a:endParaRPr/>
          </a:p>
          <a:p>
            <a:pPr marL="0" marR="0" lvl="0" indent="0" algn="l" rtl="0">
              <a:spcBef>
                <a:spcPts val="0"/>
              </a:spcBef>
              <a:spcAft>
                <a:spcPts val="0"/>
              </a:spcAft>
              <a:buNone/>
            </a:pPr>
            <a:r>
              <a:rPr lang="es-ES" sz="1200">
                <a:solidFill>
                  <a:schemeClr val="dk1"/>
                </a:solidFill>
                <a:latin typeface="Times New Roman"/>
                <a:ea typeface="Times New Roman"/>
                <a:cs typeface="Times New Roman"/>
                <a:sym typeface="Times New Roman"/>
              </a:rPr>
              <a:t>Esta capa incluye el equipamiento físico necesario para brindar los servicios. Esto comprende servidores de cómputo, almacenamiento y equipamiento de red.</a:t>
            </a:r>
            <a:br>
              <a:rPr lang="es-ES" sz="1200">
                <a:solidFill>
                  <a:schemeClr val="dk1"/>
                </a:solidFill>
                <a:latin typeface="Times New Roman"/>
                <a:ea typeface="Times New Roman"/>
                <a:cs typeface="Times New Roman"/>
                <a:sym typeface="Times New Roman"/>
              </a:rPr>
            </a:br>
            <a:endParaRPr/>
          </a:p>
          <a:p>
            <a:pPr marL="0" marR="0" lvl="0" indent="0" algn="l" rtl="0">
              <a:spcBef>
                <a:spcPts val="0"/>
              </a:spcBef>
              <a:spcAft>
                <a:spcPts val="0"/>
              </a:spcAft>
              <a:buNone/>
            </a:pPr>
            <a:r>
              <a:rPr lang="es-ES" sz="1200">
                <a:solidFill>
                  <a:schemeClr val="dk1"/>
                </a:solidFill>
                <a:latin typeface="Times New Roman"/>
                <a:ea typeface="Times New Roman"/>
                <a:cs typeface="Times New Roman"/>
                <a:sym typeface="Times New Roman"/>
              </a:rPr>
              <a:t>Los servidores se clasifican en dos tipos: los nodos de administración tendrán alojados todos los componentes necesarios para la gestión de la nube. Los nodos de cómputo tendrán las cargas de trabajo (máquinas virtuales y contenedores que se brinda como servicio).</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9"/>
          <p:cNvSpPr/>
          <p:nvPr/>
        </p:nvSpPr>
        <p:spPr>
          <a:xfrm>
            <a:off x="4079141" y="315546"/>
            <a:ext cx="2488758" cy="673034"/>
          </a:xfrm>
          <a:prstGeom prst="cloud">
            <a:avLst/>
          </a:prstGeom>
          <a:solidFill>
            <a:schemeClr val="lt1"/>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ES" sz="1800" b="1">
                <a:solidFill>
                  <a:schemeClr val="accent1"/>
                </a:solidFill>
                <a:latin typeface="Calibri"/>
                <a:ea typeface="Calibri"/>
                <a:cs typeface="Calibri"/>
                <a:sym typeface="Calibri"/>
              </a:rPr>
              <a:t>INTERNET</a:t>
            </a:r>
            <a:endParaRPr/>
          </a:p>
        </p:txBody>
      </p:sp>
      <p:pic>
        <p:nvPicPr>
          <p:cNvPr id="150" name="Google Shape;150;p9"/>
          <p:cNvPicPr preferRelativeResize="0"/>
          <p:nvPr/>
        </p:nvPicPr>
        <p:blipFill rotWithShape="1">
          <a:blip r:embed="rId3">
            <a:alphaModFix/>
          </a:blip>
          <a:srcRect/>
          <a:stretch/>
        </p:blipFill>
        <p:spPr>
          <a:xfrm>
            <a:off x="4924410" y="6079824"/>
            <a:ext cx="6810870" cy="334656"/>
          </a:xfrm>
          <a:prstGeom prst="rect">
            <a:avLst/>
          </a:prstGeom>
          <a:noFill/>
          <a:ln>
            <a:noFill/>
          </a:ln>
        </p:spPr>
      </p:pic>
      <p:pic>
        <p:nvPicPr>
          <p:cNvPr id="151" name="Google Shape;151;p9" descr="Imagen que contiene dibujo  Descripción generada automáticamente"/>
          <p:cNvPicPr preferRelativeResize="0"/>
          <p:nvPr/>
        </p:nvPicPr>
        <p:blipFill rotWithShape="1">
          <a:blip r:embed="rId4">
            <a:alphaModFix/>
          </a:blip>
          <a:srcRect/>
          <a:stretch/>
        </p:blipFill>
        <p:spPr>
          <a:xfrm>
            <a:off x="843169" y="4652456"/>
            <a:ext cx="777101" cy="193157"/>
          </a:xfrm>
          <a:prstGeom prst="rect">
            <a:avLst/>
          </a:prstGeom>
          <a:noFill/>
          <a:ln>
            <a:noFill/>
          </a:ln>
        </p:spPr>
      </p:pic>
      <p:pic>
        <p:nvPicPr>
          <p:cNvPr id="152" name="Google Shape;152;p9" descr="Imagen que contiene dibujo  Descripción generada automáticamente"/>
          <p:cNvPicPr preferRelativeResize="0"/>
          <p:nvPr/>
        </p:nvPicPr>
        <p:blipFill rotWithShape="1">
          <a:blip r:embed="rId4">
            <a:alphaModFix/>
          </a:blip>
          <a:srcRect/>
          <a:stretch/>
        </p:blipFill>
        <p:spPr>
          <a:xfrm>
            <a:off x="2459095" y="4650663"/>
            <a:ext cx="777101" cy="193157"/>
          </a:xfrm>
          <a:prstGeom prst="rect">
            <a:avLst/>
          </a:prstGeom>
          <a:noFill/>
          <a:ln>
            <a:noFill/>
          </a:ln>
        </p:spPr>
      </p:pic>
      <p:pic>
        <p:nvPicPr>
          <p:cNvPr id="153" name="Google Shape;153;p9" descr="Imagen que contiene dibujo  Descripción generada automáticamente"/>
          <p:cNvPicPr preferRelativeResize="0"/>
          <p:nvPr/>
        </p:nvPicPr>
        <p:blipFill rotWithShape="1">
          <a:blip r:embed="rId4">
            <a:alphaModFix/>
          </a:blip>
          <a:srcRect/>
          <a:stretch/>
        </p:blipFill>
        <p:spPr>
          <a:xfrm>
            <a:off x="1675763" y="4667937"/>
            <a:ext cx="777101" cy="193157"/>
          </a:xfrm>
          <a:prstGeom prst="rect">
            <a:avLst/>
          </a:prstGeom>
          <a:noFill/>
          <a:ln>
            <a:noFill/>
          </a:ln>
        </p:spPr>
      </p:pic>
      <p:pic>
        <p:nvPicPr>
          <p:cNvPr id="154" name="Google Shape;154;p9" descr="Imagen que contiene dibujo  Descripción generada automáticamente"/>
          <p:cNvPicPr preferRelativeResize="0"/>
          <p:nvPr/>
        </p:nvPicPr>
        <p:blipFill rotWithShape="1">
          <a:blip r:embed="rId4">
            <a:alphaModFix/>
          </a:blip>
          <a:srcRect/>
          <a:stretch/>
        </p:blipFill>
        <p:spPr>
          <a:xfrm>
            <a:off x="3228195" y="4649742"/>
            <a:ext cx="777101" cy="193157"/>
          </a:xfrm>
          <a:prstGeom prst="rect">
            <a:avLst/>
          </a:prstGeom>
          <a:noFill/>
          <a:ln>
            <a:noFill/>
          </a:ln>
        </p:spPr>
      </p:pic>
      <p:sp>
        <p:nvSpPr>
          <p:cNvPr id="155" name="Google Shape;155;p9"/>
          <p:cNvSpPr txBox="1"/>
          <p:nvPr/>
        </p:nvSpPr>
        <p:spPr>
          <a:xfrm>
            <a:off x="65186" y="4879000"/>
            <a:ext cx="1389864" cy="43088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100" b="1">
                <a:solidFill>
                  <a:schemeClr val="dk1"/>
                </a:solidFill>
                <a:latin typeface="Calibri"/>
                <a:ea typeface="Calibri"/>
                <a:cs typeface="Calibri"/>
                <a:sym typeface="Calibri"/>
              </a:rPr>
              <a:t>Nodos de Administración</a:t>
            </a:r>
            <a:endParaRPr/>
          </a:p>
        </p:txBody>
      </p:sp>
      <p:sp>
        <p:nvSpPr>
          <p:cNvPr id="156" name="Google Shape;156;p9"/>
          <p:cNvSpPr txBox="1"/>
          <p:nvPr/>
        </p:nvSpPr>
        <p:spPr>
          <a:xfrm>
            <a:off x="6898574" y="5242939"/>
            <a:ext cx="2910201"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200" b="1">
                <a:solidFill>
                  <a:schemeClr val="dk1"/>
                </a:solidFill>
                <a:latin typeface="Calibri"/>
                <a:ea typeface="Calibri"/>
                <a:cs typeface="Calibri"/>
                <a:sym typeface="Calibri"/>
              </a:rPr>
              <a:t>Nodos de Cómputo y Almacenamiento</a:t>
            </a:r>
            <a:endParaRPr/>
          </a:p>
        </p:txBody>
      </p:sp>
      <p:pic>
        <p:nvPicPr>
          <p:cNvPr id="157" name="Google Shape;157;p9" descr="Imagen que contiene dibujo  Descripción generada automáticamente"/>
          <p:cNvPicPr preferRelativeResize="0"/>
          <p:nvPr/>
        </p:nvPicPr>
        <p:blipFill rotWithShape="1">
          <a:blip r:embed="rId4">
            <a:alphaModFix/>
          </a:blip>
          <a:srcRect/>
          <a:stretch/>
        </p:blipFill>
        <p:spPr>
          <a:xfrm>
            <a:off x="6450143" y="4711284"/>
            <a:ext cx="777101" cy="193157"/>
          </a:xfrm>
          <a:prstGeom prst="rect">
            <a:avLst/>
          </a:prstGeom>
          <a:noFill/>
          <a:ln>
            <a:noFill/>
          </a:ln>
        </p:spPr>
      </p:pic>
      <p:pic>
        <p:nvPicPr>
          <p:cNvPr id="158" name="Google Shape;158;p9" descr="Imagen que contiene dibujo  Descripción generada automáticamente"/>
          <p:cNvPicPr preferRelativeResize="0"/>
          <p:nvPr/>
        </p:nvPicPr>
        <p:blipFill rotWithShape="1">
          <a:blip r:embed="rId4">
            <a:alphaModFix/>
          </a:blip>
          <a:srcRect/>
          <a:stretch/>
        </p:blipFill>
        <p:spPr>
          <a:xfrm>
            <a:off x="7205374" y="4695602"/>
            <a:ext cx="777101" cy="193157"/>
          </a:xfrm>
          <a:prstGeom prst="rect">
            <a:avLst/>
          </a:prstGeom>
          <a:noFill/>
          <a:ln>
            <a:noFill/>
          </a:ln>
        </p:spPr>
      </p:pic>
      <p:pic>
        <p:nvPicPr>
          <p:cNvPr id="159" name="Google Shape;159;p9" descr="Imagen que contiene dibujo  Descripción generada automáticamente"/>
          <p:cNvPicPr preferRelativeResize="0"/>
          <p:nvPr/>
        </p:nvPicPr>
        <p:blipFill rotWithShape="1">
          <a:blip r:embed="rId4">
            <a:alphaModFix/>
          </a:blip>
          <a:srcRect/>
          <a:stretch/>
        </p:blipFill>
        <p:spPr>
          <a:xfrm>
            <a:off x="7927339" y="4678064"/>
            <a:ext cx="777101" cy="193157"/>
          </a:xfrm>
          <a:prstGeom prst="rect">
            <a:avLst/>
          </a:prstGeom>
          <a:noFill/>
          <a:ln>
            <a:noFill/>
          </a:ln>
        </p:spPr>
      </p:pic>
      <p:sp>
        <p:nvSpPr>
          <p:cNvPr id="160" name="Google Shape;160;p9"/>
          <p:cNvSpPr txBox="1"/>
          <p:nvPr/>
        </p:nvSpPr>
        <p:spPr>
          <a:xfrm>
            <a:off x="11003593" y="1437652"/>
            <a:ext cx="731687"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200" b="1">
                <a:solidFill>
                  <a:schemeClr val="dk1"/>
                </a:solidFill>
                <a:latin typeface="Calibri"/>
                <a:ea typeface="Calibri"/>
                <a:cs typeface="Calibri"/>
                <a:sym typeface="Calibri"/>
              </a:rPr>
              <a:t>25Gbps</a:t>
            </a:r>
            <a:endParaRPr/>
          </a:p>
        </p:txBody>
      </p:sp>
      <p:pic>
        <p:nvPicPr>
          <p:cNvPr id="161" name="Google Shape;161;p9"/>
          <p:cNvPicPr preferRelativeResize="0"/>
          <p:nvPr/>
        </p:nvPicPr>
        <p:blipFill rotWithShape="1">
          <a:blip r:embed="rId5">
            <a:alphaModFix/>
          </a:blip>
          <a:srcRect/>
          <a:stretch/>
        </p:blipFill>
        <p:spPr>
          <a:xfrm>
            <a:off x="6645663" y="4887719"/>
            <a:ext cx="376371" cy="276230"/>
          </a:xfrm>
          <a:prstGeom prst="rect">
            <a:avLst/>
          </a:prstGeom>
          <a:noFill/>
          <a:ln>
            <a:noFill/>
          </a:ln>
        </p:spPr>
      </p:pic>
      <p:pic>
        <p:nvPicPr>
          <p:cNvPr id="162" name="Google Shape;162;p9"/>
          <p:cNvPicPr preferRelativeResize="0"/>
          <p:nvPr/>
        </p:nvPicPr>
        <p:blipFill rotWithShape="1">
          <a:blip r:embed="rId5">
            <a:alphaModFix/>
          </a:blip>
          <a:srcRect/>
          <a:stretch/>
        </p:blipFill>
        <p:spPr>
          <a:xfrm>
            <a:off x="7425294" y="4854354"/>
            <a:ext cx="376371" cy="276230"/>
          </a:xfrm>
          <a:prstGeom prst="rect">
            <a:avLst/>
          </a:prstGeom>
          <a:noFill/>
          <a:ln>
            <a:noFill/>
          </a:ln>
        </p:spPr>
      </p:pic>
      <p:pic>
        <p:nvPicPr>
          <p:cNvPr id="163" name="Google Shape;163;p9"/>
          <p:cNvPicPr preferRelativeResize="0"/>
          <p:nvPr/>
        </p:nvPicPr>
        <p:blipFill rotWithShape="1">
          <a:blip r:embed="rId5">
            <a:alphaModFix/>
          </a:blip>
          <a:srcRect/>
          <a:stretch/>
        </p:blipFill>
        <p:spPr>
          <a:xfrm>
            <a:off x="8157311" y="4846575"/>
            <a:ext cx="376371" cy="276230"/>
          </a:xfrm>
          <a:prstGeom prst="rect">
            <a:avLst/>
          </a:prstGeom>
          <a:noFill/>
          <a:ln>
            <a:noFill/>
          </a:ln>
        </p:spPr>
      </p:pic>
      <p:pic>
        <p:nvPicPr>
          <p:cNvPr id="164" name="Google Shape;164;p9" descr="Imagen que contiene biombo, edificio, ventana  Descripción generada automáticamente"/>
          <p:cNvPicPr preferRelativeResize="0"/>
          <p:nvPr/>
        </p:nvPicPr>
        <p:blipFill rotWithShape="1">
          <a:blip r:embed="rId6">
            <a:alphaModFix/>
          </a:blip>
          <a:srcRect/>
          <a:stretch/>
        </p:blipFill>
        <p:spPr>
          <a:xfrm>
            <a:off x="1934454" y="3752843"/>
            <a:ext cx="1091861" cy="267119"/>
          </a:xfrm>
          <a:prstGeom prst="rect">
            <a:avLst/>
          </a:prstGeom>
          <a:noFill/>
          <a:ln>
            <a:noFill/>
          </a:ln>
        </p:spPr>
      </p:pic>
      <p:pic>
        <p:nvPicPr>
          <p:cNvPr id="165" name="Google Shape;165;p9" descr="Imagen que contiene biombo, edificio, ventana  Descripción generada automáticamente"/>
          <p:cNvPicPr preferRelativeResize="0"/>
          <p:nvPr/>
        </p:nvPicPr>
        <p:blipFill rotWithShape="1">
          <a:blip r:embed="rId6">
            <a:alphaModFix/>
          </a:blip>
          <a:srcRect/>
          <a:stretch/>
        </p:blipFill>
        <p:spPr>
          <a:xfrm>
            <a:off x="3770072" y="3755342"/>
            <a:ext cx="1091861" cy="267119"/>
          </a:xfrm>
          <a:prstGeom prst="rect">
            <a:avLst/>
          </a:prstGeom>
          <a:noFill/>
          <a:ln>
            <a:noFill/>
          </a:ln>
        </p:spPr>
      </p:pic>
      <p:pic>
        <p:nvPicPr>
          <p:cNvPr id="166" name="Google Shape;166;p9" descr="Imagen que contiene biombo, edificio, ventana  Descripción generada automáticamente"/>
          <p:cNvPicPr preferRelativeResize="0"/>
          <p:nvPr/>
        </p:nvPicPr>
        <p:blipFill rotWithShape="1">
          <a:blip r:embed="rId6">
            <a:alphaModFix/>
          </a:blip>
          <a:srcRect/>
          <a:stretch/>
        </p:blipFill>
        <p:spPr>
          <a:xfrm>
            <a:off x="5967278" y="3762189"/>
            <a:ext cx="1091861" cy="267119"/>
          </a:xfrm>
          <a:prstGeom prst="rect">
            <a:avLst/>
          </a:prstGeom>
          <a:noFill/>
          <a:ln>
            <a:noFill/>
          </a:ln>
        </p:spPr>
      </p:pic>
      <p:pic>
        <p:nvPicPr>
          <p:cNvPr id="167" name="Google Shape;167;p9" descr="Imagen que contiene biombo, edificio, ventana  Descripción generada automáticamente"/>
          <p:cNvPicPr preferRelativeResize="0"/>
          <p:nvPr/>
        </p:nvPicPr>
        <p:blipFill rotWithShape="1">
          <a:blip r:embed="rId6">
            <a:alphaModFix/>
          </a:blip>
          <a:srcRect/>
          <a:stretch/>
        </p:blipFill>
        <p:spPr>
          <a:xfrm>
            <a:off x="8279899" y="3767271"/>
            <a:ext cx="1067365" cy="261126"/>
          </a:xfrm>
          <a:prstGeom prst="rect">
            <a:avLst/>
          </a:prstGeom>
          <a:noFill/>
          <a:ln>
            <a:noFill/>
          </a:ln>
        </p:spPr>
      </p:pic>
      <p:pic>
        <p:nvPicPr>
          <p:cNvPr id="168" name="Google Shape;168;p9"/>
          <p:cNvPicPr preferRelativeResize="0"/>
          <p:nvPr/>
        </p:nvPicPr>
        <p:blipFill rotWithShape="1">
          <a:blip r:embed="rId5">
            <a:alphaModFix/>
          </a:blip>
          <a:srcRect/>
          <a:stretch/>
        </p:blipFill>
        <p:spPr>
          <a:xfrm>
            <a:off x="2064314" y="5947883"/>
            <a:ext cx="565332" cy="560174"/>
          </a:xfrm>
          <a:prstGeom prst="rect">
            <a:avLst/>
          </a:prstGeom>
          <a:noFill/>
          <a:ln>
            <a:noFill/>
          </a:ln>
        </p:spPr>
      </p:pic>
      <p:cxnSp>
        <p:nvCxnSpPr>
          <p:cNvPr id="169" name="Google Shape;169;p9"/>
          <p:cNvCxnSpPr>
            <a:stCxn id="151" idx="0"/>
            <a:endCxn id="164" idx="2"/>
          </p:cNvCxnSpPr>
          <p:nvPr/>
        </p:nvCxnSpPr>
        <p:spPr>
          <a:xfrm rot="10800000" flipH="1">
            <a:off x="1231720" y="4020056"/>
            <a:ext cx="1248600" cy="632400"/>
          </a:xfrm>
          <a:prstGeom prst="straightConnector1">
            <a:avLst/>
          </a:prstGeom>
          <a:noFill/>
          <a:ln w="9525" cap="flat" cmpd="sng">
            <a:solidFill>
              <a:schemeClr val="accent1"/>
            </a:solidFill>
            <a:prstDash val="solid"/>
            <a:miter lim="800000"/>
            <a:headEnd type="none" w="sm" len="sm"/>
            <a:tailEnd type="none" w="sm" len="sm"/>
          </a:ln>
        </p:spPr>
      </p:cxnSp>
      <p:cxnSp>
        <p:nvCxnSpPr>
          <p:cNvPr id="170" name="Google Shape;170;p9"/>
          <p:cNvCxnSpPr>
            <a:stCxn id="151" idx="0"/>
            <a:endCxn id="165" idx="2"/>
          </p:cNvCxnSpPr>
          <p:nvPr/>
        </p:nvCxnSpPr>
        <p:spPr>
          <a:xfrm rot="10800000" flipH="1">
            <a:off x="1231720" y="4022456"/>
            <a:ext cx="3084300" cy="630000"/>
          </a:xfrm>
          <a:prstGeom prst="straightConnector1">
            <a:avLst/>
          </a:prstGeom>
          <a:noFill/>
          <a:ln w="9525" cap="flat" cmpd="sng">
            <a:solidFill>
              <a:schemeClr val="accent1"/>
            </a:solidFill>
            <a:prstDash val="solid"/>
            <a:miter lim="800000"/>
            <a:headEnd type="none" w="sm" len="sm"/>
            <a:tailEnd type="none" w="sm" len="sm"/>
          </a:ln>
        </p:spPr>
      </p:cxnSp>
      <p:cxnSp>
        <p:nvCxnSpPr>
          <p:cNvPr id="171" name="Google Shape;171;p9"/>
          <p:cNvCxnSpPr>
            <a:stCxn id="153" idx="0"/>
            <a:endCxn id="164" idx="2"/>
          </p:cNvCxnSpPr>
          <p:nvPr/>
        </p:nvCxnSpPr>
        <p:spPr>
          <a:xfrm rot="10800000" flipH="1">
            <a:off x="2064314" y="4019937"/>
            <a:ext cx="416100" cy="648000"/>
          </a:xfrm>
          <a:prstGeom prst="straightConnector1">
            <a:avLst/>
          </a:prstGeom>
          <a:noFill/>
          <a:ln w="9525" cap="flat" cmpd="sng">
            <a:solidFill>
              <a:schemeClr val="accent1"/>
            </a:solidFill>
            <a:prstDash val="solid"/>
            <a:miter lim="800000"/>
            <a:headEnd type="none" w="sm" len="sm"/>
            <a:tailEnd type="none" w="sm" len="sm"/>
          </a:ln>
        </p:spPr>
      </p:cxnSp>
      <p:cxnSp>
        <p:nvCxnSpPr>
          <p:cNvPr id="172" name="Google Shape;172;p9"/>
          <p:cNvCxnSpPr>
            <a:stCxn id="153" idx="0"/>
            <a:endCxn id="165" idx="2"/>
          </p:cNvCxnSpPr>
          <p:nvPr/>
        </p:nvCxnSpPr>
        <p:spPr>
          <a:xfrm rot="10800000" flipH="1">
            <a:off x="2064314" y="4022337"/>
            <a:ext cx="2251800" cy="645600"/>
          </a:xfrm>
          <a:prstGeom prst="straightConnector1">
            <a:avLst/>
          </a:prstGeom>
          <a:noFill/>
          <a:ln w="9525" cap="flat" cmpd="sng">
            <a:solidFill>
              <a:schemeClr val="accent1"/>
            </a:solidFill>
            <a:prstDash val="solid"/>
            <a:miter lim="800000"/>
            <a:headEnd type="none" w="sm" len="sm"/>
            <a:tailEnd type="none" w="sm" len="sm"/>
          </a:ln>
        </p:spPr>
      </p:cxnSp>
      <p:cxnSp>
        <p:nvCxnSpPr>
          <p:cNvPr id="173" name="Google Shape;173;p9"/>
          <p:cNvCxnSpPr>
            <a:stCxn id="152" idx="0"/>
            <a:endCxn id="164" idx="2"/>
          </p:cNvCxnSpPr>
          <p:nvPr/>
        </p:nvCxnSpPr>
        <p:spPr>
          <a:xfrm rot="10800000">
            <a:off x="2480445" y="4020063"/>
            <a:ext cx="367200" cy="630600"/>
          </a:xfrm>
          <a:prstGeom prst="straightConnector1">
            <a:avLst/>
          </a:prstGeom>
          <a:noFill/>
          <a:ln w="9525" cap="flat" cmpd="sng">
            <a:solidFill>
              <a:schemeClr val="accent1"/>
            </a:solidFill>
            <a:prstDash val="solid"/>
            <a:miter lim="800000"/>
            <a:headEnd type="none" w="sm" len="sm"/>
            <a:tailEnd type="none" w="sm" len="sm"/>
          </a:ln>
        </p:spPr>
      </p:cxnSp>
      <p:cxnSp>
        <p:nvCxnSpPr>
          <p:cNvPr id="174" name="Google Shape;174;p9"/>
          <p:cNvCxnSpPr>
            <a:stCxn id="152" idx="0"/>
            <a:endCxn id="165" idx="2"/>
          </p:cNvCxnSpPr>
          <p:nvPr/>
        </p:nvCxnSpPr>
        <p:spPr>
          <a:xfrm rot="10800000" flipH="1">
            <a:off x="2847645" y="4022463"/>
            <a:ext cx="1468500" cy="628200"/>
          </a:xfrm>
          <a:prstGeom prst="straightConnector1">
            <a:avLst/>
          </a:prstGeom>
          <a:noFill/>
          <a:ln w="9525" cap="flat" cmpd="sng">
            <a:solidFill>
              <a:schemeClr val="accent1"/>
            </a:solidFill>
            <a:prstDash val="solid"/>
            <a:miter lim="800000"/>
            <a:headEnd type="none" w="sm" len="sm"/>
            <a:tailEnd type="none" w="sm" len="sm"/>
          </a:ln>
        </p:spPr>
      </p:cxnSp>
      <p:cxnSp>
        <p:nvCxnSpPr>
          <p:cNvPr id="175" name="Google Shape;175;p9"/>
          <p:cNvCxnSpPr>
            <a:stCxn id="154" idx="0"/>
            <a:endCxn id="164" idx="2"/>
          </p:cNvCxnSpPr>
          <p:nvPr/>
        </p:nvCxnSpPr>
        <p:spPr>
          <a:xfrm rot="10800000">
            <a:off x="2480345" y="4020042"/>
            <a:ext cx="1136400" cy="629700"/>
          </a:xfrm>
          <a:prstGeom prst="straightConnector1">
            <a:avLst/>
          </a:prstGeom>
          <a:noFill/>
          <a:ln w="9525" cap="flat" cmpd="sng">
            <a:solidFill>
              <a:schemeClr val="accent1"/>
            </a:solidFill>
            <a:prstDash val="solid"/>
            <a:miter lim="800000"/>
            <a:headEnd type="none" w="sm" len="sm"/>
            <a:tailEnd type="none" w="sm" len="sm"/>
          </a:ln>
        </p:spPr>
      </p:cxnSp>
      <p:cxnSp>
        <p:nvCxnSpPr>
          <p:cNvPr id="176" name="Google Shape;176;p9"/>
          <p:cNvCxnSpPr>
            <a:stCxn id="154" idx="0"/>
            <a:endCxn id="165" idx="2"/>
          </p:cNvCxnSpPr>
          <p:nvPr/>
        </p:nvCxnSpPr>
        <p:spPr>
          <a:xfrm rot="10800000" flipH="1">
            <a:off x="3616745" y="4022442"/>
            <a:ext cx="699300" cy="627300"/>
          </a:xfrm>
          <a:prstGeom prst="straightConnector1">
            <a:avLst/>
          </a:prstGeom>
          <a:noFill/>
          <a:ln w="9525" cap="flat" cmpd="sng">
            <a:solidFill>
              <a:schemeClr val="accent1"/>
            </a:solidFill>
            <a:prstDash val="solid"/>
            <a:miter lim="800000"/>
            <a:headEnd type="none" w="sm" len="sm"/>
            <a:tailEnd type="none" w="sm" len="sm"/>
          </a:ln>
        </p:spPr>
      </p:cxnSp>
      <p:pic>
        <p:nvPicPr>
          <p:cNvPr id="177" name="Google Shape;177;p9" descr="Imagen que contiene dibujo  Descripción generada automáticamente"/>
          <p:cNvPicPr preferRelativeResize="0"/>
          <p:nvPr/>
        </p:nvPicPr>
        <p:blipFill rotWithShape="1">
          <a:blip r:embed="rId4">
            <a:alphaModFix/>
          </a:blip>
          <a:srcRect/>
          <a:stretch/>
        </p:blipFill>
        <p:spPr>
          <a:xfrm>
            <a:off x="8659356" y="4685843"/>
            <a:ext cx="777101" cy="193157"/>
          </a:xfrm>
          <a:prstGeom prst="rect">
            <a:avLst/>
          </a:prstGeom>
          <a:noFill/>
          <a:ln>
            <a:noFill/>
          </a:ln>
        </p:spPr>
      </p:pic>
      <p:pic>
        <p:nvPicPr>
          <p:cNvPr id="178" name="Google Shape;178;p9"/>
          <p:cNvPicPr preferRelativeResize="0"/>
          <p:nvPr/>
        </p:nvPicPr>
        <p:blipFill rotWithShape="1">
          <a:blip r:embed="rId5">
            <a:alphaModFix/>
          </a:blip>
          <a:srcRect/>
          <a:stretch/>
        </p:blipFill>
        <p:spPr>
          <a:xfrm>
            <a:off x="8891050" y="4840593"/>
            <a:ext cx="376371" cy="276230"/>
          </a:xfrm>
          <a:prstGeom prst="rect">
            <a:avLst/>
          </a:prstGeom>
          <a:noFill/>
          <a:ln>
            <a:noFill/>
          </a:ln>
        </p:spPr>
      </p:pic>
      <p:cxnSp>
        <p:nvCxnSpPr>
          <p:cNvPr id="179" name="Google Shape;179;p9"/>
          <p:cNvCxnSpPr>
            <a:stCxn id="157" idx="0"/>
            <a:endCxn id="167" idx="2"/>
          </p:cNvCxnSpPr>
          <p:nvPr/>
        </p:nvCxnSpPr>
        <p:spPr>
          <a:xfrm rot="10800000" flipH="1">
            <a:off x="6838693" y="4028484"/>
            <a:ext cx="1974900" cy="682800"/>
          </a:xfrm>
          <a:prstGeom prst="straightConnector1">
            <a:avLst/>
          </a:prstGeom>
          <a:noFill/>
          <a:ln w="9525" cap="flat" cmpd="sng">
            <a:solidFill>
              <a:schemeClr val="accent1"/>
            </a:solidFill>
            <a:prstDash val="solid"/>
            <a:miter lim="800000"/>
            <a:headEnd type="none" w="sm" len="sm"/>
            <a:tailEnd type="none" w="sm" len="sm"/>
          </a:ln>
        </p:spPr>
      </p:cxnSp>
      <p:cxnSp>
        <p:nvCxnSpPr>
          <p:cNvPr id="180" name="Google Shape;180;p9"/>
          <p:cNvCxnSpPr>
            <a:stCxn id="157" idx="0"/>
            <a:endCxn id="166" idx="2"/>
          </p:cNvCxnSpPr>
          <p:nvPr/>
        </p:nvCxnSpPr>
        <p:spPr>
          <a:xfrm rot="10800000">
            <a:off x="6513193" y="4029384"/>
            <a:ext cx="325500" cy="681900"/>
          </a:xfrm>
          <a:prstGeom prst="straightConnector1">
            <a:avLst/>
          </a:prstGeom>
          <a:noFill/>
          <a:ln w="9525" cap="flat" cmpd="sng">
            <a:solidFill>
              <a:schemeClr val="accent1"/>
            </a:solidFill>
            <a:prstDash val="solid"/>
            <a:miter lim="800000"/>
            <a:headEnd type="none" w="sm" len="sm"/>
            <a:tailEnd type="none" w="sm" len="sm"/>
          </a:ln>
        </p:spPr>
      </p:cxnSp>
      <p:cxnSp>
        <p:nvCxnSpPr>
          <p:cNvPr id="181" name="Google Shape;181;p9"/>
          <p:cNvCxnSpPr>
            <a:stCxn id="158" idx="0"/>
            <a:endCxn id="166" idx="2"/>
          </p:cNvCxnSpPr>
          <p:nvPr/>
        </p:nvCxnSpPr>
        <p:spPr>
          <a:xfrm rot="10800000">
            <a:off x="6513325" y="4029302"/>
            <a:ext cx="1080600" cy="666300"/>
          </a:xfrm>
          <a:prstGeom prst="straightConnector1">
            <a:avLst/>
          </a:prstGeom>
          <a:noFill/>
          <a:ln w="9525" cap="flat" cmpd="sng">
            <a:solidFill>
              <a:schemeClr val="accent1"/>
            </a:solidFill>
            <a:prstDash val="solid"/>
            <a:miter lim="800000"/>
            <a:headEnd type="none" w="sm" len="sm"/>
            <a:tailEnd type="none" w="sm" len="sm"/>
          </a:ln>
        </p:spPr>
      </p:cxnSp>
      <p:cxnSp>
        <p:nvCxnSpPr>
          <p:cNvPr id="182" name="Google Shape;182;p9"/>
          <p:cNvCxnSpPr>
            <a:stCxn id="159" idx="0"/>
            <a:endCxn id="166" idx="2"/>
          </p:cNvCxnSpPr>
          <p:nvPr/>
        </p:nvCxnSpPr>
        <p:spPr>
          <a:xfrm rot="10800000">
            <a:off x="6513190" y="4029164"/>
            <a:ext cx="1802700" cy="648900"/>
          </a:xfrm>
          <a:prstGeom prst="straightConnector1">
            <a:avLst/>
          </a:prstGeom>
          <a:noFill/>
          <a:ln w="9525" cap="flat" cmpd="sng">
            <a:solidFill>
              <a:schemeClr val="accent1"/>
            </a:solidFill>
            <a:prstDash val="solid"/>
            <a:miter lim="800000"/>
            <a:headEnd type="none" w="sm" len="sm"/>
            <a:tailEnd type="none" w="sm" len="sm"/>
          </a:ln>
        </p:spPr>
      </p:cxnSp>
      <p:cxnSp>
        <p:nvCxnSpPr>
          <p:cNvPr id="183" name="Google Shape;183;p9"/>
          <p:cNvCxnSpPr>
            <a:stCxn id="159" idx="0"/>
            <a:endCxn id="167" idx="2"/>
          </p:cNvCxnSpPr>
          <p:nvPr/>
        </p:nvCxnSpPr>
        <p:spPr>
          <a:xfrm rot="10800000" flipH="1">
            <a:off x="8315890" y="4028264"/>
            <a:ext cx="497700" cy="649800"/>
          </a:xfrm>
          <a:prstGeom prst="straightConnector1">
            <a:avLst/>
          </a:prstGeom>
          <a:noFill/>
          <a:ln w="9525" cap="flat" cmpd="sng">
            <a:solidFill>
              <a:schemeClr val="accent1"/>
            </a:solidFill>
            <a:prstDash val="solid"/>
            <a:miter lim="800000"/>
            <a:headEnd type="none" w="sm" len="sm"/>
            <a:tailEnd type="none" w="sm" len="sm"/>
          </a:ln>
        </p:spPr>
      </p:cxnSp>
      <p:cxnSp>
        <p:nvCxnSpPr>
          <p:cNvPr id="184" name="Google Shape;184;p9"/>
          <p:cNvCxnSpPr>
            <a:stCxn id="177" idx="0"/>
            <a:endCxn id="166" idx="2"/>
          </p:cNvCxnSpPr>
          <p:nvPr/>
        </p:nvCxnSpPr>
        <p:spPr>
          <a:xfrm rot="10800000">
            <a:off x="6513207" y="4029443"/>
            <a:ext cx="2534700" cy="656400"/>
          </a:xfrm>
          <a:prstGeom prst="straightConnector1">
            <a:avLst/>
          </a:prstGeom>
          <a:noFill/>
          <a:ln w="9525" cap="flat" cmpd="sng">
            <a:solidFill>
              <a:schemeClr val="accent1"/>
            </a:solidFill>
            <a:prstDash val="solid"/>
            <a:miter lim="800000"/>
            <a:headEnd type="none" w="sm" len="sm"/>
            <a:tailEnd type="none" w="sm" len="sm"/>
          </a:ln>
        </p:spPr>
      </p:cxnSp>
      <p:cxnSp>
        <p:nvCxnSpPr>
          <p:cNvPr id="185" name="Google Shape;185;p9"/>
          <p:cNvCxnSpPr>
            <a:stCxn id="177" idx="0"/>
            <a:endCxn id="167" idx="2"/>
          </p:cNvCxnSpPr>
          <p:nvPr/>
        </p:nvCxnSpPr>
        <p:spPr>
          <a:xfrm rot="10800000">
            <a:off x="8813607" y="4028543"/>
            <a:ext cx="234300" cy="657300"/>
          </a:xfrm>
          <a:prstGeom prst="straightConnector1">
            <a:avLst/>
          </a:prstGeom>
          <a:noFill/>
          <a:ln w="9525" cap="flat" cmpd="sng">
            <a:solidFill>
              <a:schemeClr val="accent1"/>
            </a:solidFill>
            <a:prstDash val="solid"/>
            <a:miter lim="800000"/>
            <a:headEnd type="none" w="sm" len="sm"/>
            <a:tailEnd type="none" w="sm" len="sm"/>
          </a:ln>
        </p:spPr>
      </p:cxnSp>
      <p:pic>
        <p:nvPicPr>
          <p:cNvPr id="186" name="Google Shape;186;p9" descr="Imagen que contiene dibujo  Descripción generada automáticamente"/>
          <p:cNvPicPr preferRelativeResize="0"/>
          <p:nvPr/>
        </p:nvPicPr>
        <p:blipFill rotWithShape="1">
          <a:blip r:embed="rId4">
            <a:alphaModFix/>
          </a:blip>
          <a:srcRect/>
          <a:stretch/>
        </p:blipFill>
        <p:spPr>
          <a:xfrm>
            <a:off x="9394351" y="4694691"/>
            <a:ext cx="777101" cy="193157"/>
          </a:xfrm>
          <a:prstGeom prst="rect">
            <a:avLst/>
          </a:prstGeom>
          <a:noFill/>
          <a:ln>
            <a:noFill/>
          </a:ln>
        </p:spPr>
      </p:pic>
      <p:pic>
        <p:nvPicPr>
          <p:cNvPr id="187" name="Google Shape;187;p9"/>
          <p:cNvPicPr preferRelativeResize="0"/>
          <p:nvPr/>
        </p:nvPicPr>
        <p:blipFill rotWithShape="1">
          <a:blip r:embed="rId5">
            <a:alphaModFix/>
          </a:blip>
          <a:srcRect/>
          <a:stretch/>
        </p:blipFill>
        <p:spPr>
          <a:xfrm>
            <a:off x="9624323" y="4863202"/>
            <a:ext cx="376371" cy="276230"/>
          </a:xfrm>
          <a:prstGeom prst="rect">
            <a:avLst/>
          </a:prstGeom>
          <a:noFill/>
          <a:ln>
            <a:noFill/>
          </a:ln>
        </p:spPr>
      </p:pic>
      <p:cxnSp>
        <p:nvCxnSpPr>
          <p:cNvPr id="188" name="Google Shape;188;p9"/>
          <p:cNvCxnSpPr>
            <a:stCxn id="186" idx="0"/>
            <a:endCxn id="166" idx="2"/>
          </p:cNvCxnSpPr>
          <p:nvPr/>
        </p:nvCxnSpPr>
        <p:spPr>
          <a:xfrm rot="10800000">
            <a:off x="6513201" y="4029291"/>
            <a:ext cx="3269700" cy="665400"/>
          </a:xfrm>
          <a:prstGeom prst="straightConnector1">
            <a:avLst/>
          </a:prstGeom>
          <a:noFill/>
          <a:ln w="9525" cap="flat" cmpd="sng">
            <a:solidFill>
              <a:schemeClr val="accent1"/>
            </a:solidFill>
            <a:prstDash val="solid"/>
            <a:miter lim="800000"/>
            <a:headEnd type="none" w="sm" len="sm"/>
            <a:tailEnd type="none" w="sm" len="sm"/>
          </a:ln>
        </p:spPr>
      </p:cxnSp>
      <p:cxnSp>
        <p:nvCxnSpPr>
          <p:cNvPr id="189" name="Google Shape;189;p9"/>
          <p:cNvCxnSpPr>
            <a:stCxn id="186" idx="0"/>
            <a:endCxn id="167" idx="2"/>
          </p:cNvCxnSpPr>
          <p:nvPr/>
        </p:nvCxnSpPr>
        <p:spPr>
          <a:xfrm rot="10800000">
            <a:off x="8813601" y="4028391"/>
            <a:ext cx="969300" cy="666300"/>
          </a:xfrm>
          <a:prstGeom prst="straightConnector1">
            <a:avLst/>
          </a:prstGeom>
          <a:noFill/>
          <a:ln w="9525" cap="flat" cmpd="sng">
            <a:solidFill>
              <a:schemeClr val="accent1"/>
            </a:solidFill>
            <a:prstDash val="solid"/>
            <a:miter lim="800000"/>
            <a:headEnd type="none" w="sm" len="sm"/>
            <a:tailEnd type="none" w="sm" len="sm"/>
          </a:ln>
        </p:spPr>
      </p:cxnSp>
      <p:sp>
        <p:nvSpPr>
          <p:cNvPr id="190" name="Google Shape;190;p9"/>
          <p:cNvSpPr txBox="1"/>
          <p:nvPr/>
        </p:nvSpPr>
        <p:spPr>
          <a:xfrm>
            <a:off x="10095237" y="4708710"/>
            <a:ext cx="1422469"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200" b="1">
                <a:solidFill>
                  <a:schemeClr val="dk1"/>
                </a:solidFill>
                <a:latin typeface="Calibri"/>
                <a:ea typeface="Calibri"/>
                <a:cs typeface="Calibri"/>
                <a:sym typeface="Calibri"/>
              </a:rPr>
              <a:t>… hasta N nodos</a:t>
            </a:r>
            <a:endParaRPr/>
          </a:p>
        </p:txBody>
      </p:sp>
      <p:cxnSp>
        <p:nvCxnSpPr>
          <p:cNvPr id="191" name="Google Shape;191;p9"/>
          <p:cNvCxnSpPr/>
          <p:nvPr/>
        </p:nvCxnSpPr>
        <p:spPr>
          <a:xfrm>
            <a:off x="10101499" y="1917414"/>
            <a:ext cx="872504" cy="0"/>
          </a:xfrm>
          <a:prstGeom prst="straightConnector1">
            <a:avLst/>
          </a:prstGeom>
          <a:noFill/>
          <a:ln w="34925" cap="flat" cmpd="sng">
            <a:solidFill>
              <a:schemeClr val="accent1"/>
            </a:solidFill>
            <a:prstDash val="solid"/>
            <a:miter lim="800000"/>
            <a:headEnd type="none" w="sm" len="sm"/>
            <a:tailEnd type="none" w="sm" len="sm"/>
          </a:ln>
        </p:spPr>
      </p:cxnSp>
      <p:sp>
        <p:nvSpPr>
          <p:cNvPr id="192" name="Google Shape;192;p9"/>
          <p:cNvSpPr txBox="1"/>
          <p:nvPr/>
        </p:nvSpPr>
        <p:spPr>
          <a:xfrm>
            <a:off x="11003593" y="1810884"/>
            <a:ext cx="731687"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200" b="1">
                <a:solidFill>
                  <a:schemeClr val="dk1"/>
                </a:solidFill>
                <a:latin typeface="Calibri"/>
                <a:ea typeface="Calibri"/>
                <a:cs typeface="Calibri"/>
                <a:sym typeface="Calibri"/>
              </a:rPr>
              <a:t>40Gbps</a:t>
            </a:r>
            <a:endParaRPr/>
          </a:p>
        </p:txBody>
      </p:sp>
      <p:sp>
        <p:nvSpPr>
          <p:cNvPr id="193" name="Google Shape;193;p9"/>
          <p:cNvSpPr txBox="1"/>
          <p:nvPr/>
        </p:nvSpPr>
        <p:spPr>
          <a:xfrm>
            <a:off x="9344354" y="4189505"/>
            <a:ext cx="660369"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000">
                <a:solidFill>
                  <a:schemeClr val="dk1"/>
                </a:solidFill>
                <a:latin typeface="Calibri"/>
                <a:ea typeface="Calibri"/>
                <a:cs typeface="Calibri"/>
                <a:sym typeface="Calibri"/>
              </a:rPr>
              <a:t>25Gbps</a:t>
            </a:r>
            <a:endParaRPr/>
          </a:p>
        </p:txBody>
      </p:sp>
      <p:sp>
        <p:nvSpPr>
          <p:cNvPr id="194" name="Google Shape;194;p9"/>
          <p:cNvSpPr txBox="1"/>
          <p:nvPr/>
        </p:nvSpPr>
        <p:spPr>
          <a:xfrm>
            <a:off x="1245185" y="4184973"/>
            <a:ext cx="660369"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000">
                <a:solidFill>
                  <a:schemeClr val="dk1"/>
                </a:solidFill>
                <a:latin typeface="Calibri"/>
                <a:ea typeface="Calibri"/>
                <a:cs typeface="Calibri"/>
                <a:sym typeface="Calibri"/>
              </a:rPr>
              <a:t>25Gbps</a:t>
            </a:r>
            <a:endParaRPr/>
          </a:p>
        </p:txBody>
      </p:sp>
      <p:sp>
        <p:nvSpPr>
          <p:cNvPr id="195" name="Google Shape;195;p9"/>
          <p:cNvSpPr txBox="1"/>
          <p:nvPr/>
        </p:nvSpPr>
        <p:spPr>
          <a:xfrm>
            <a:off x="3965830" y="4613607"/>
            <a:ext cx="32244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200" b="1">
                <a:solidFill>
                  <a:schemeClr val="dk1"/>
                </a:solidFill>
                <a:latin typeface="Calibri"/>
                <a:ea typeface="Calibri"/>
                <a:cs typeface="Calibri"/>
                <a:sym typeface="Calibri"/>
              </a:rPr>
              <a:t>…</a:t>
            </a:r>
            <a:endParaRPr/>
          </a:p>
        </p:txBody>
      </p:sp>
      <p:sp>
        <p:nvSpPr>
          <p:cNvPr id="196" name="Google Shape;196;p9"/>
          <p:cNvSpPr txBox="1"/>
          <p:nvPr/>
        </p:nvSpPr>
        <p:spPr>
          <a:xfrm>
            <a:off x="1964065" y="6473874"/>
            <a:ext cx="1371005"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200" b="1">
                <a:solidFill>
                  <a:schemeClr val="dk1"/>
                </a:solidFill>
                <a:latin typeface="Calibri"/>
                <a:ea typeface="Calibri"/>
                <a:cs typeface="Calibri"/>
                <a:sym typeface="Calibri"/>
              </a:rPr>
              <a:t>Storage - Backup</a:t>
            </a:r>
            <a:endParaRPr sz="1200" b="1">
              <a:solidFill>
                <a:schemeClr val="dk1"/>
              </a:solidFill>
              <a:latin typeface="Calibri"/>
              <a:ea typeface="Calibri"/>
              <a:cs typeface="Calibri"/>
              <a:sym typeface="Calibri"/>
            </a:endParaRPr>
          </a:p>
        </p:txBody>
      </p:sp>
      <p:pic>
        <p:nvPicPr>
          <p:cNvPr id="197" name="Google Shape;197;p9" descr="Imagen que contiene dibujo, jugador  Descripción generada automáticamente"/>
          <p:cNvPicPr preferRelativeResize="0"/>
          <p:nvPr/>
        </p:nvPicPr>
        <p:blipFill rotWithShape="1">
          <a:blip r:embed="rId7">
            <a:alphaModFix/>
          </a:blip>
          <a:srcRect/>
          <a:stretch/>
        </p:blipFill>
        <p:spPr>
          <a:xfrm>
            <a:off x="1395889" y="5494859"/>
            <a:ext cx="777101" cy="216066"/>
          </a:xfrm>
          <a:prstGeom prst="rect">
            <a:avLst/>
          </a:prstGeom>
          <a:noFill/>
          <a:ln>
            <a:noFill/>
          </a:ln>
        </p:spPr>
      </p:pic>
      <p:pic>
        <p:nvPicPr>
          <p:cNvPr id="198" name="Google Shape;198;p9" descr="Imagen que contiene dibujo, jugador  Descripción generada automáticamente"/>
          <p:cNvPicPr preferRelativeResize="0"/>
          <p:nvPr/>
        </p:nvPicPr>
        <p:blipFill rotWithShape="1">
          <a:blip r:embed="rId7">
            <a:alphaModFix/>
          </a:blip>
          <a:srcRect/>
          <a:stretch/>
        </p:blipFill>
        <p:spPr>
          <a:xfrm>
            <a:off x="2552859" y="5466709"/>
            <a:ext cx="777101" cy="216066"/>
          </a:xfrm>
          <a:prstGeom prst="rect">
            <a:avLst/>
          </a:prstGeom>
          <a:noFill/>
          <a:ln>
            <a:noFill/>
          </a:ln>
        </p:spPr>
      </p:pic>
      <p:cxnSp>
        <p:nvCxnSpPr>
          <p:cNvPr id="199" name="Google Shape;199;p9"/>
          <p:cNvCxnSpPr/>
          <p:nvPr/>
        </p:nvCxnSpPr>
        <p:spPr>
          <a:xfrm rot="10800000" flipH="1">
            <a:off x="2591621" y="5390911"/>
            <a:ext cx="13569" cy="1895"/>
          </a:xfrm>
          <a:prstGeom prst="straightConnector1">
            <a:avLst/>
          </a:prstGeom>
          <a:noFill/>
          <a:ln w="9525" cap="flat" cmpd="sng">
            <a:solidFill>
              <a:schemeClr val="accent1"/>
            </a:solidFill>
            <a:prstDash val="solid"/>
            <a:miter lim="800000"/>
            <a:headEnd type="none" w="sm" len="sm"/>
            <a:tailEnd type="none" w="sm" len="sm"/>
          </a:ln>
        </p:spPr>
      </p:cxnSp>
      <p:cxnSp>
        <p:nvCxnSpPr>
          <p:cNvPr id="200" name="Google Shape;200;p9"/>
          <p:cNvCxnSpPr>
            <a:stCxn id="197" idx="0"/>
            <a:endCxn id="151" idx="2"/>
          </p:cNvCxnSpPr>
          <p:nvPr/>
        </p:nvCxnSpPr>
        <p:spPr>
          <a:xfrm rot="10800000">
            <a:off x="1231839" y="4845659"/>
            <a:ext cx="552600" cy="649200"/>
          </a:xfrm>
          <a:prstGeom prst="straightConnector1">
            <a:avLst/>
          </a:prstGeom>
          <a:noFill/>
          <a:ln w="19050" cap="flat" cmpd="sng">
            <a:solidFill>
              <a:schemeClr val="accent6"/>
            </a:solidFill>
            <a:prstDash val="solid"/>
            <a:miter lim="800000"/>
            <a:headEnd type="none" w="sm" len="sm"/>
            <a:tailEnd type="none" w="sm" len="sm"/>
          </a:ln>
        </p:spPr>
      </p:cxnSp>
      <p:cxnSp>
        <p:nvCxnSpPr>
          <p:cNvPr id="201" name="Google Shape;201;p9"/>
          <p:cNvCxnSpPr>
            <a:stCxn id="197" idx="0"/>
            <a:endCxn id="153" idx="2"/>
          </p:cNvCxnSpPr>
          <p:nvPr/>
        </p:nvCxnSpPr>
        <p:spPr>
          <a:xfrm rot="10800000" flipH="1">
            <a:off x="1784439" y="4860959"/>
            <a:ext cx="279900" cy="633900"/>
          </a:xfrm>
          <a:prstGeom prst="straightConnector1">
            <a:avLst/>
          </a:prstGeom>
          <a:noFill/>
          <a:ln w="19050" cap="flat" cmpd="sng">
            <a:solidFill>
              <a:schemeClr val="accent6"/>
            </a:solidFill>
            <a:prstDash val="solid"/>
            <a:miter lim="800000"/>
            <a:headEnd type="none" w="sm" len="sm"/>
            <a:tailEnd type="none" w="sm" len="sm"/>
          </a:ln>
        </p:spPr>
      </p:cxnSp>
      <p:cxnSp>
        <p:nvCxnSpPr>
          <p:cNvPr id="202" name="Google Shape;202;p9"/>
          <p:cNvCxnSpPr>
            <a:stCxn id="198" idx="0"/>
            <a:endCxn id="151" idx="2"/>
          </p:cNvCxnSpPr>
          <p:nvPr/>
        </p:nvCxnSpPr>
        <p:spPr>
          <a:xfrm rot="10800000">
            <a:off x="1231709" y="4845709"/>
            <a:ext cx="1709700" cy="621000"/>
          </a:xfrm>
          <a:prstGeom prst="straightConnector1">
            <a:avLst/>
          </a:prstGeom>
          <a:noFill/>
          <a:ln w="19050" cap="flat" cmpd="sng">
            <a:solidFill>
              <a:schemeClr val="accent6"/>
            </a:solidFill>
            <a:prstDash val="solid"/>
            <a:miter lim="800000"/>
            <a:headEnd type="none" w="sm" len="sm"/>
            <a:tailEnd type="none" w="sm" len="sm"/>
          </a:ln>
        </p:spPr>
      </p:cxnSp>
      <p:cxnSp>
        <p:nvCxnSpPr>
          <p:cNvPr id="203" name="Google Shape;203;p9"/>
          <p:cNvCxnSpPr>
            <a:stCxn id="198" idx="0"/>
            <a:endCxn id="153" idx="2"/>
          </p:cNvCxnSpPr>
          <p:nvPr/>
        </p:nvCxnSpPr>
        <p:spPr>
          <a:xfrm rot="10800000">
            <a:off x="2064209" y="4861009"/>
            <a:ext cx="877200" cy="605700"/>
          </a:xfrm>
          <a:prstGeom prst="straightConnector1">
            <a:avLst/>
          </a:prstGeom>
          <a:noFill/>
          <a:ln w="19050" cap="flat" cmpd="sng">
            <a:solidFill>
              <a:schemeClr val="accent6"/>
            </a:solidFill>
            <a:prstDash val="solid"/>
            <a:miter lim="800000"/>
            <a:headEnd type="none" w="sm" len="sm"/>
            <a:tailEnd type="none" w="sm" len="sm"/>
          </a:ln>
        </p:spPr>
      </p:cxnSp>
      <p:cxnSp>
        <p:nvCxnSpPr>
          <p:cNvPr id="204" name="Google Shape;204;p9"/>
          <p:cNvCxnSpPr>
            <a:stCxn id="198" idx="0"/>
            <a:endCxn id="152" idx="2"/>
          </p:cNvCxnSpPr>
          <p:nvPr/>
        </p:nvCxnSpPr>
        <p:spPr>
          <a:xfrm rot="10800000">
            <a:off x="2847509" y="4843909"/>
            <a:ext cx="93900" cy="622800"/>
          </a:xfrm>
          <a:prstGeom prst="straightConnector1">
            <a:avLst/>
          </a:prstGeom>
          <a:noFill/>
          <a:ln w="19050" cap="flat" cmpd="sng">
            <a:solidFill>
              <a:schemeClr val="accent6"/>
            </a:solidFill>
            <a:prstDash val="solid"/>
            <a:miter lim="800000"/>
            <a:headEnd type="none" w="sm" len="sm"/>
            <a:tailEnd type="none" w="sm" len="sm"/>
          </a:ln>
        </p:spPr>
      </p:cxnSp>
      <p:cxnSp>
        <p:nvCxnSpPr>
          <p:cNvPr id="205" name="Google Shape;205;p9"/>
          <p:cNvCxnSpPr>
            <a:stCxn id="198" idx="0"/>
            <a:endCxn id="154" idx="2"/>
          </p:cNvCxnSpPr>
          <p:nvPr/>
        </p:nvCxnSpPr>
        <p:spPr>
          <a:xfrm rot="10800000" flipH="1">
            <a:off x="2941409" y="4843009"/>
            <a:ext cx="675300" cy="623700"/>
          </a:xfrm>
          <a:prstGeom prst="straightConnector1">
            <a:avLst/>
          </a:prstGeom>
          <a:noFill/>
          <a:ln w="19050" cap="flat" cmpd="sng">
            <a:solidFill>
              <a:schemeClr val="accent6"/>
            </a:solidFill>
            <a:prstDash val="solid"/>
            <a:miter lim="800000"/>
            <a:headEnd type="none" w="sm" len="sm"/>
            <a:tailEnd type="none" w="sm" len="sm"/>
          </a:ln>
        </p:spPr>
      </p:cxnSp>
      <p:cxnSp>
        <p:nvCxnSpPr>
          <p:cNvPr id="206" name="Google Shape;206;p9"/>
          <p:cNvCxnSpPr>
            <a:stCxn id="197" idx="0"/>
            <a:endCxn id="152" idx="2"/>
          </p:cNvCxnSpPr>
          <p:nvPr/>
        </p:nvCxnSpPr>
        <p:spPr>
          <a:xfrm rot="10800000" flipH="1">
            <a:off x="1784439" y="4843859"/>
            <a:ext cx="1063200" cy="651000"/>
          </a:xfrm>
          <a:prstGeom prst="straightConnector1">
            <a:avLst/>
          </a:prstGeom>
          <a:noFill/>
          <a:ln w="19050" cap="flat" cmpd="sng">
            <a:solidFill>
              <a:schemeClr val="accent6"/>
            </a:solidFill>
            <a:prstDash val="solid"/>
            <a:miter lim="800000"/>
            <a:headEnd type="none" w="sm" len="sm"/>
            <a:tailEnd type="none" w="sm" len="sm"/>
          </a:ln>
        </p:spPr>
      </p:cxnSp>
      <p:cxnSp>
        <p:nvCxnSpPr>
          <p:cNvPr id="207" name="Google Shape;207;p9"/>
          <p:cNvCxnSpPr>
            <a:stCxn id="197" idx="0"/>
            <a:endCxn id="154" idx="2"/>
          </p:cNvCxnSpPr>
          <p:nvPr/>
        </p:nvCxnSpPr>
        <p:spPr>
          <a:xfrm rot="10800000" flipH="1">
            <a:off x="1784439" y="4842959"/>
            <a:ext cx="1832400" cy="651900"/>
          </a:xfrm>
          <a:prstGeom prst="straightConnector1">
            <a:avLst/>
          </a:prstGeom>
          <a:noFill/>
          <a:ln w="19050" cap="flat" cmpd="sng">
            <a:solidFill>
              <a:schemeClr val="accent6"/>
            </a:solidFill>
            <a:prstDash val="solid"/>
            <a:miter lim="800000"/>
            <a:headEnd type="none" w="sm" len="sm"/>
            <a:tailEnd type="none" w="sm" len="sm"/>
          </a:ln>
        </p:spPr>
      </p:cxnSp>
      <p:cxnSp>
        <p:nvCxnSpPr>
          <p:cNvPr id="208" name="Google Shape;208;p9"/>
          <p:cNvCxnSpPr/>
          <p:nvPr/>
        </p:nvCxnSpPr>
        <p:spPr>
          <a:xfrm rot="10800000" flipH="1">
            <a:off x="10095237" y="2226382"/>
            <a:ext cx="864489" cy="1957"/>
          </a:xfrm>
          <a:prstGeom prst="straightConnector1">
            <a:avLst/>
          </a:prstGeom>
          <a:noFill/>
          <a:ln w="19050" cap="flat" cmpd="sng">
            <a:solidFill>
              <a:schemeClr val="accent6"/>
            </a:solidFill>
            <a:prstDash val="solid"/>
            <a:miter lim="800000"/>
            <a:headEnd type="none" w="sm" len="sm"/>
            <a:tailEnd type="none" w="sm" len="sm"/>
          </a:ln>
        </p:spPr>
      </p:cxnSp>
      <p:sp>
        <p:nvSpPr>
          <p:cNvPr id="209" name="Google Shape;209;p9"/>
          <p:cNvSpPr txBox="1"/>
          <p:nvPr/>
        </p:nvSpPr>
        <p:spPr>
          <a:xfrm>
            <a:off x="10974003" y="2087883"/>
            <a:ext cx="936345"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200" b="1">
                <a:solidFill>
                  <a:schemeClr val="dk1"/>
                </a:solidFill>
                <a:latin typeface="Calibri"/>
                <a:ea typeface="Calibri"/>
                <a:cs typeface="Calibri"/>
                <a:sym typeface="Calibri"/>
              </a:rPr>
              <a:t>16Gbps FC</a:t>
            </a:r>
            <a:endParaRPr/>
          </a:p>
        </p:txBody>
      </p:sp>
      <p:sp>
        <p:nvSpPr>
          <p:cNvPr id="210" name="Google Shape;210;p9"/>
          <p:cNvSpPr txBox="1"/>
          <p:nvPr/>
        </p:nvSpPr>
        <p:spPr>
          <a:xfrm>
            <a:off x="475706" y="5488478"/>
            <a:ext cx="938456"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100" b="1">
                <a:solidFill>
                  <a:schemeClr val="dk1"/>
                </a:solidFill>
                <a:latin typeface="Calibri"/>
                <a:ea typeface="Calibri"/>
                <a:cs typeface="Calibri"/>
                <a:sym typeface="Calibri"/>
              </a:rPr>
              <a:t>Switch SAN</a:t>
            </a:r>
            <a:endParaRPr/>
          </a:p>
        </p:txBody>
      </p:sp>
      <p:cxnSp>
        <p:nvCxnSpPr>
          <p:cNvPr id="211" name="Google Shape;211;p9"/>
          <p:cNvCxnSpPr>
            <a:stCxn id="197" idx="2"/>
            <a:endCxn id="168" idx="0"/>
          </p:cNvCxnSpPr>
          <p:nvPr/>
        </p:nvCxnSpPr>
        <p:spPr>
          <a:xfrm>
            <a:off x="1784439" y="5710925"/>
            <a:ext cx="562500" cy="237000"/>
          </a:xfrm>
          <a:prstGeom prst="straightConnector1">
            <a:avLst/>
          </a:prstGeom>
          <a:noFill/>
          <a:ln w="19050" cap="flat" cmpd="sng">
            <a:solidFill>
              <a:schemeClr val="accent6"/>
            </a:solidFill>
            <a:prstDash val="solid"/>
            <a:miter lim="800000"/>
            <a:headEnd type="none" w="sm" len="sm"/>
            <a:tailEnd type="none" w="sm" len="sm"/>
          </a:ln>
        </p:spPr>
      </p:cxnSp>
      <p:cxnSp>
        <p:nvCxnSpPr>
          <p:cNvPr id="212" name="Google Shape;212;p9"/>
          <p:cNvCxnSpPr>
            <a:stCxn id="198" idx="2"/>
            <a:endCxn id="168" idx="0"/>
          </p:cNvCxnSpPr>
          <p:nvPr/>
        </p:nvCxnSpPr>
        <p:spPr>
          <a:xfrm flipH="1">
            <a:off x="2347109" y="5682775"/>
            <a:ext cx="594300" cy="265200"/>
          </a:xfrm>
          <a:prstGeom prst="straightConnector1">
            <a:avLst/>
          </a:prstGeom>
          <a:noFill/>
          <a:ln w="19050" cap="flat" cmpd="sng">
            <a:solidFill>
              <a:schemeClr val="accent6"/>
            </a:solidFill>
            <a:prstDash val="solid"/>
            <a:miter lim="800000"/>
            <a:headEnd type="none" w="sm" len="sm"/>
            <a:tailEnd type="none" w="sm" len="sm"/>
          </a:ln>
        </p:spPr>
      </p:cxnSp>
      <p:sp>
        <p:nvSpPr>
          <p:cNvPr id="213" name="Google Shape;213;p9"/>
          <p:cNvSpPr txBox="1"/>
          <p:nvPr/>
        </p:nvSpPr>
        <p:spPr>
          <a:xfrm>
            <a:off x="2685800" y="5762731"/>
            <a:ext cx="1030074"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000">
                <a:solidFill>
                  <a:schemeClr val="dk1"/>
                </a:solidFill>
                <a:latin typeface="Calibri"/>
                <a:ea typeface="Calibri"/>
                <a:cs typeface="Calibri"/>
                <a:sym typeface="Calibri"/>
              </a:rPr>
              <a:t>16Gbps FC x 2</a:t>
            </a:r>
            <a:endParaRPr/>
          </a:p>
        </p:txBody>
      </p:sp>
      <p:sp>
        <p:nvSpPr>
          <p:cNvPr id="214" name="Google Shape;214;p9"/>
          <p:cNvSpPr txBox="1"/>
          <p:nvPr/>
        </p:nvSpPr>
        <p:spPr>
          <a:xfrm>
            <a:off x="1242025" y="5779847"/>
            <a:ext cx="1030074"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000">
                <a:solidFill>
                  <a:schemeClr val="dk1"/>
                </a:solidFill>
                <a:latin typeface="Calibri"/>
                <a:ea typeface="Calibri"/>
                <a:cs typeface="Calibri"/>
                <a:sym typeface="Calibri"/>
              </a:rPr>
              <a:t>16Gbps FC x 2</a:t>
            </a:r>
            <a:endParaRPr/>
          </a:p>
        </p:txBody>
      </p:sp>
      <p:sp>
        <p:nvSpPr>
          <p:cNvPr id="215" name="Google Shape;215;p9"/>
          <p:cNvSpPr txBox="1"/>
          <p:nvPr/>
        </p:nvSpPr>
        <p:spPr>
          <a:xfrm>
            <a:off x="914201" y="3757903"/>
            <a:ext cx="1020254"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200" b="1">
                <a:solidFill>
                  <a:schemeClr val="dk1"/>
                </a:solidFill>
                <a:latin typeface="Calibri"/>
                <a:ea typeface="Calibri"/>
                <a:cs typeface="Calibri"/>
                <a:sym typeface="Calibri"/>
              </a:rPr>
              <a:t>Switch LEAF</a:t>
            </a:r>
            <a:endParaRPr/>
          </a:p>
        </p:txBody>
      </p:sp>
      <p:cxnSp>
        <p:nvCxnSpPr>
          <p:cNvPr id="216" name="Google Shape;216;p9"/>
          <p:cNvCxnSpPr>
            <a:stCxn id="158" idx="0"/>
            <a:endCxn id="167" idx="2"/>
          </p:cNvCxnSpPr>
          <p:nvPr/>
        </p:nvCxnSpPr>
        <p:spPr>
          <a:xfrm rot="10800000" flipH="1">
            <a:off x="7593925" y="4028402"/>
            <a:ext cx="1219800" cy="667200"/>
          </a:xfrm>
          <a:prstGeom prst="straightConnector1">
            <a:avLst/>
          </a:prstGeom>
          <a:noFill/>
          <a:ln w="9525" cap="flat" cmpd="sng">
            <a:solidFill>
              <a:schemeClr val="accent1"/>
            </a:solidFill>
            <a:prstDash val="solid"/>
            <a:miter lim="800000"/>
            <a:headEnd type="none" w="sm" len="sm"/>
            <a:tailEnd type="none" w="sm" len="sm"/>
          </a:ln>
        </p:spPr>
      </p:cxnSp>
      <p:cxnSp>
        <p:nvCxnSpPr>
          <p:cNvPr id="217" name="Google Shape;217;p9"/>
          <p:cNvCxnSpPr>
            <a:stCxn id="151" idx="0"/>
            <a:endCxn id="166" idx="2"/>
          </p:cNvCxnSpPr>
          <p:nvPr/>
        </p:nvCxnSpPr>
        <p:spPr>
          <a:xfrm rot="10800000" flipH="1">
            <a:off x="1231720" y="4029356"/>
            <a:ext cx="5281500" cy="623100"/>
          </a:xfrm>
          <a:prstGeom prst="straightConnector1">
            <a:avLst/>
          </a:prstGeom>
          <a:noFill/>
          <a:ln w="9525" cap="flat" cmpd="sng">
            <a:solidFill>
              <a:schemeClr val="accent1"/>
            </a:solidFill>
            <a:prstDash val="solid"/>
            <a:miter lim="800000"/>
            <a:headEnd type="none" w="sm" len="sm"/>
            <a:tailEnd type="none" w="sm" len="sm"/>
          </a:ln>
        </p:spPr>
      </p:cxnSp>
      <p:cxnSp>
        <p:nvCxnSpPr>
          <p:cNvPr id="218" name="Google Shape;218;p9"/>
          <p:cNvCxnSpPr>
            <a:stCxn id="151" idx="0"/>
            <a:endCxn id="167" idx="2"/>
          </p:cNvCxnSpPr>
          <p:nvPr/>
        </p:nvCxnSpPr>
        <p:spPr>
          <a:xfrm rot="10800000" flipH="1">
            <a:off x="1231720" y="4028456"/>
            <a:ext cx="7581900" cy="624000"/>
          </a:xfrm>
          <a:prstGeom prst="straightConnector1">
            <a:avLst/>
          </a:prstGeom>
          <a:noFill/>
          <a:ln w="9525" cap="flat" cmpd="sng">
            <a:solidFill>
              <a:schemeClr val="accent1"/>
            </a:solidFill>
            <a:prstDash val="solid"/>
            <a:miter lim="800000"/>
            <a:headEnd type="none" w="sm" len="sm"/>
            <a:tailEnd type="none" w="sm" len="sm"/>
          </a:ln>
        </p:spPr>
      </p:cxnSp>
      <p:cxnSp>
        <p:nvCxnSpPr>
          <p:cNvPr id="219" name="Google Shape;219;p9"/>
          <p:cNvCxnSpPr>
            <a:stCxn id="166" idx="2"/>
            <a:endCxn id="153" idx="0"/>
          </p:cNvCxnSpPr>
          <p:nvPr/>
        </p:nvCxnSpPr>
        <p:spPr>
          <a:xfrm flipH="1">
            <a:off x="2064209" y="4029308"/>
            <a:ext cx="4449000" cy="638700"/>
          </a:xfrm>
          <a:prstGeom prst="straightConnector1">
            <a:avLst/>
          </a:prstGeom>
          <a:noFill/>
          <a:ln w="9525" cap="flat" cmpd="sng">
            <a:solidFill>
              <a:schemeClr val="accent1"/>
            </a:solidFill>
            <a:prstDash val="solid"/>
            <a:miter lim="800000"/>
            <a:headEnd type="none" w="sm" len="sm"/>
            <a:tailEnd type="none" w="sm" len="sm"/>
          </a:ln>
        </p:spPr>
      </p:cxnSp>
      <p:cxnSp>
        <p:nvCxnSpPr>
          <p:cNvPr id="220" name="Google Shape;220;p9"/>
          <p:cNvCxnSpPr>
            <a:stCxn id="166" idx="2"/>
            <a:endCxn id="152" idx="0"/>
          </p:cNvCxnSpPr>
          <p:nvPr/>
        </p:nvCxnSpPr>
        <p:spPr>
          <a:xfrm flipH="1">
            <a:off x="2847509" y="4029308"/>
            <a:ext cx="3665700" cy="621300"/>
          </a:xfrm>
          <a:prstGeom prst="straightConnector1">
            <a:avLst/>
          </a:prstGeom>
          <a:noFill/>
          <a:ln w="9525" cap="flat" cmpd="sng">
            <a:solidFill>
              <a:schemeClr val="accent1"/>
            </a:solidFill>
            <a:prstDash val="solid"/>
            <a:miter lim="800000"/>
            <a:headEnd type="none" w="sm" len="sm"/>
            <a:tailEnd type="none" w="sm" len="sm"/>
          </a:ln>
        </p:spPr>
      </p:cxnSp>
      <p:cxnSp>
        <p:nvCxnSpPr>
          <p:cNvPr id="221" name="Google Shape;221;p9"/>
          <p:cNvCxnSpPr>
            <a:stCxn id="167" idx="2"/>
            <a:endCxn id="153" idx="0"/>
          </p:cNvCxnSpPr>
          <p:nvPr/>
        </p:nvCxnSpPr>
        <p:spPr>
          <a:xfrm flipH="1">
            <a:off x="2064182" y="4028397"/>
            <a:ext cx="6749400" cy="639600"/>
          </a:xfrm>
          <a:prstGeom prst="straightConnector1">
            <a:avLst/>
          </a:prstGeom>
          <a:noFill/>
          <a:ln w="9525" cap="flat" cmpd="sng">
            <a:solidFill>
              <a:schemeClr val="accent1"/>
            </a:solidFill>
            <a:prstDash val="solid"/>
            <a:miter lim="800000"/>
            <a:headEnd type="none" w="sm" len="sm"/>
            <a:tailEnd type="none" w="sm" len="sm"/>
          </a:ln>
        </p:spPr>
      </p:cxnSp>
      <p:cxnSp>
        <p:nvCxnSpPr>
          <p:cNvPr id="222" name="Google Shape;222;p9"/>
          <p:cNvCxnSpPr>
            <a:stCxn id="167" idx="2"/>
            <a:endCxn id="154" idx="0"/>
          </p:cNvCxnSpPr>
          <p:nvPr/>
        </p:nvCxnSpPr>
        <p:spPr>
          <a:xfrm flipH="1">
            <a:off x="3616682" y="4028397"/>
            <a:ext cx="5196900" cy="621300"/>
          </a:xfrm>
          <a:prstGeom prst="straightConnector1">
            <a:avLst/>
          </a:prstGeom>
          <a:noFill/>
          <a:ln w="9525" cap="flat" cmpd="sng">
            <a:solidFill>
              <a:schemeClr val="accent1"/>
            </a:solidFill>
            <a:prstDash val="solid"/>
            <a:miter lim="800000"/>
            <a:headEnd type="none" w="sm" len="sm"/>
            <a:tailEnd type="none" w="sm" len="sm"/>
          </a:ln>
        </p:spPr>
      </p:cxnSp>
      <p:cxnSp>
        <p:nvCxnSpPr>
          <p:cNvPr id="223" name="Google Shape;223;p9"/>
          <p:cNvCxnSpPr>
            <a:stCxn id="165" idx="2"/>
            <a:endCxn id="157" idx="0"/>
          </p:cNvCxnSpPr>
          <p:nvPr/>
        </p:nvCxnSpPr>
        <p:spPr>
          <a:xfrm>
            <a:off x="4316002" y="4022461"/>
            <a:ext cx="2522700" cy="688800"/>
          </a:xfrm>
          <a:prstGeom prst="straightConnector1">
            <a:avLst/>
          </a:prstGeom>
          <a:noFill/>
          <a:ln w="9525" cap="flat" cmpd="sng">
            <a:solidFill>
              <a:schemeClr val="accent1"/>
            </a:solidFill>
            <a:prstDash val="solid"/>
            <a:miter lim="800000"/>
            <a:headEnd type="none" w="sm" len="sm"/>
            <a:tailEnd type="none" w="sm" len="sm"/>
          </a:ln>
        </p:spPr>
      </p:cxnSp>
      <p:cxnSp>
        <p:nvCxnSpPr>
          <p:cNvPr id="224" name="Google Shape;224;p9"/>
          <p:cNvCxnSpPr>
            <a:stCxn id="164" idx="2"/>
            <a:endCxn id="158" idx="0"/>
          </p:cNvCxnSpPr>
          <p:nvPr/>
        </p:nvCxnSpPr>
        <p:spPr>
          <a:xfrm>
            <a:off x="2480384" y="4019962"/>
            <a:ext cx="5113500" cy="675600"/>
          </a:xfrm>
          <a:prstGeom prst="straightConnector1">
            <a:avLst/>
          </a:prstGeom>
          <a:noFill/>
          <a:ln w="9525" cap="flat" cmpd="sng">
            <a:solidFill>
              <a:schemeClr val="accent1"/>
            </a:solidFill>
            <a:prstDash val="solid"/>
            <a:miter lim="800000"/>
            <a:headEnd type="none" w="sm" len="sm"/>
            <a:tailEnd type="none" w="sm" len="sm"/>
          </a:ln>
        </p:spPr>
      </p:cxnSp>
      <p:cxnSp>
        <p:nvCxnSpPr>
          <p:cNvPr id="225" name="Google Shape;225;p9"/>
          <p:cNvCxnSpPr>
            <a:stCxn id="165" idx="2"/>
            <a:endCxn id="158" idx="0"/>
          </p:cNvCxnSpPr>
          <p:nvPr/>
        </p:nvCxnSpPr>
        <p:spPr>
          <a:xfrm>
            <a:off x="4316002" y="4022461"/>
            <a:ext cx="3277800" cy="673200"/>
          </a:xfrm>
          <a:prstGeom prst="straightConnector1">
            <a:avLst/>
          </a:prstGeom>
          <a:noFill/>
          <a:ln w="9525" cap="flat" cmpd="sng">
            <a:solidFill>
              <a:schemeClr val="accent1"/>
            </a:solidFill>
            <a:prstDash val="solid"/>
            <a:miter lim="800000"/>
            <a:headEnd type="none" w="sm" len="sm"/>
            <a:tailEnd type="none" w="sm" len="sm"/>
          </a:ln>
        </p:spPr>
      </p:cxnSp>
      <p:cxnSp>
        <p:nvCxnSpPr>
          <p:cNvPr id="226" name="Google Shape;226;p9"/>
          <p:cNvCxnSpPr>
            <a:stCxn id="164" idx="2"/>
            <a:endCxn id="159" idx="0"/>
          </p:cNvCxnSpPr>
          <p:nvPr/>
        </p:nvCxnSpPr>
        <p:spPr>
          <a:xfrm>
            <a:off x="2480384" y="4019962"/>
            <a:ext cx="5835600" cy="658200"/>
          </a:xfrm>
          <a:prstGeom prst="straightConnector1">
            <a:avLst/>
          </a:prstGeom>
          <a:noFill/>
          <a:ln w="9525" cap="flat" cmpd="sng">
            <a:solidFill>
              <a:schemeClr val="accent1"/>
            </a:solidFill>
            <a:prstDash val="solid"/>
            <a:miter lim="800000"/>
            <a:headEnd type="none" w="sm" len="sm"/>
            <a:tailEnd type="none" w="sm" len="sm"/>
          </a:ln>
        </p:spPr>
      </p:cxnSp>
      <p:cxnSp>
        <p:nvCxnSpPr>
          <p:cNvPr id="227" name="Google Shape;227;p9"/>
          <p:cNvCxnSpPr>
            <a:stCxn id="164" idx="2"/>
            <a:endCxn id="177" idx="0"/>
          </p:cNvCxnSpPr>
          <p:nvPr/>
        </p:nvCxnSpPr>
        <p:spPr>
          <a:xfrm>
            <a:off x="2480384" y="4019962"/>
            <a:ext cx="6567600" cy="666000"/>
          </a:xfrm>
          <a:prstGeom prst="straightConnector1">
            <a:avLst/>
          </a:prstGeom>
          <a:noFill/>
          <a:ln w="9525" cap="flat" cmpd="sng">
            <a:solidFill>
              <a:schemeClr val="accent1"/>
            </a:solidFill>
            <a:prstDash val="solid"/>
            <a:miter lim="800000"/>
            <a:headEnd type="none" w="sm" len="sm"/>
            <a:tailEnd type="none" w="sm" len="sm"/>
          </a:ln>
        </p:spPr>
      </p:cxnSp>
      <p:cxnSp>
        <p:nvCxnSpPr>
          <p:cNvPr id="228" name="Google Shape;228;p9"/>
          <p:cNvCxnSpPr>
            <a:stCxn id="165" idx="2"/>
            <a:endCxn id="177" idx="0"/>
          </p:cNvCxnSpPr>
          <p:nvPr/>
        </p:nvCxnSpPr>
        <p:spPr>
          <a:xfrm>
            <a:off x="4316002" y="4022461"/>
            <a:ext cx="4731900" cy="663300"/>
          </a:xfrm>
          <a:prstGeom prst="straightConnector1">
            <a:avLst/>
          </a:prstGeom>
          <a:noFill/>
          <a:ln w="9525" cap="flat" cmpd="sng">
            <a:solidFill>
              <a:schemeClr val="accent1"/>
            </a:solidFill>
            <a:prstDash val="solid"/>
            <a:miter lim="800000"/>
            <a:headEnd type="none" w="sm" len="sm"/>
            <a:tailEnd type="none" w="sm" len="sm"/>
          </a:ln>
        </p:spPr>
      </p:cxnSp>
      <p:cxnSp>
        <p:nvCxnSpPr>
          <p:cNvPr id="229" name="Google Shape;229;p9"/>
          <p:cNvCxnSpPr>
            <a:stCxn id="164" idx="2"/>
            <a:endCxn id="186" idx="0"/>
          </p:cNvCxnSpPr>
          <p:nvPr/>
        </p:nvCxnSpPr>
        <p:spPr>
          <a:xfrm>
            <a:off x="2480384" y="4019962"/>
            <a:ext cx="7302600" cy="674700"/>
          </a:xfrm>
          <a:prstGeom prst="straightConnector1">
            <a:avLst/>
          </a:prstGeom>
          <a:noFill/>
          <a:ln w="9525" cap="flat" cmpd="sng">
            <a:solidFill>
              <a:schemeClr val="accent1"/>
            </a:solidFill>
            <a:prstDash val="solid"/>
            <a:miter lim="800000"/>
            <a:headEnd type="none" w="sm" len="sm"/>
            <a:tailEnd type="none" w="sm" len="sm"/>
          </a:ln>
        </p:spPr>
      </p:cxnSp>
      <p:cxnSp>
        <p:nvCxnSpPr>
          <p:cNvPr id="230" name="Google Shape;230;p9"/>
          <p:cNvCxnSpPr>
            <a:stCxn id="186" idx="0"/>
            <a:endCxn id="165" idx="2"/>
          </p:cNvCxnSpPr>
          <p:nvPr/>
        </p:nvCxnSpPr>
        <p:spPr>
          <a:xfrm rot="10800000">
            <a:off x="4316001" y="4022391"/>
            <a:ext cx="5466900" cy="672300"/>
          </a:xfrm>
          <a:prstGeom prst="straightConnector1">
            <a:avLst/>
          </a:prstGeom>
          <a:noFill/>
          <a:ln w="9525" cap="flat" cmpd="sng">
            <a:solidFill>
              <a:schemeClr val="accent1"/>
            </a:solidFill>
            <a:prstDash val="solid"/>
            <a:miter lim="800000"/>
            <a:headEnd type="none" w="sm" len="sm"/>
            <a:tailEnd type="none" w="sm" len="sm"/>
          </a:ln>
        </p:spPr>
      </p:cxnSp>
      <p:cxnSp>
        <p:nvCxnSpPr>
          <p:cNvPr id="231" name="Google Shape;231;p9"/>
          <p:cNvCxnSpPr>
            <a:stCxn id="164" idx="2"/>
            <a:endCxn id="157" idx="0"/>
          </p:cNvCxnSpPr>
          <p:nvPr/>
        </p:nvCxnSpPr>
        <p:spPr>
          <a:xfrm>
            <a:off x="2480384" y="4019962"/>
            <a:ext cx="4358400" cy="691200"/>
          </a:xfrm>
          <a:prstGeom prst="straightConnector1">
            <a:avLst/>
          </a:prstGeom>
          <a:noFill/>
          <a:ln w="9525" cap="flat" cmpd="sng">
            <a:solidFill>
              <a:schemeClr val="accent1"/>
            </a:solidFill>
            <a:prstDash val="solid"/>
            <a:miter lim="800000"/>
            <a:headEnd type="none" w="sm" len="sm"/>
            <a:tailEnd type="none" w="sm" len="sm"/>
          </a:ln>
        </p:spPr>
      </p:cxnSp>
      <p:cxnSp>
        <p:nvCxnSpPr>
          <p:cNvPr id="232" name="Google Shape;232;p9"/>
          <p:cNvCxnSpPr>
            <a:stCxn id="166" idx="2"/>
            <a:endCxn id="154" idx="0"/>
          </p:cNvCxnSpPr>
          <p:nvPr/>
        </p:nvCxnSpPr>
        <p:spPr>
          <a:xfrm flipH="1">
            <a:off x="3616709" y="4029308"/>
            <a:ext cx="2896500" cy="620400"/>
          </a:xfrm>
          <a:prstGeom prst="straightConnector1">
            <a:avLst/>
          </a:prstGeom>
          <a:noFill/>
          <a:ln w="9525" cap="flat" cmpd="sng">
            <a:solidFill>
              <a:schemeClr val="accent1"/>
            </a:solidFill>
            <a:prstDash val="solid"/>
            <a:miter lim="800000"/>
            <a:headEnd type="none" w="sm" len="sm"/>
            <a:tailEnd type="none" w="sm" len="sm"/>
          </a:ln>
        </p:spPr>
      </p:cxnSp>
      <p:cxnSp>
        <p:nvCxnSpPr>
          <p:cNvPr id="233" name="Google Shape;233;p9"/>
          <p:cNvCxnSpPr>
            <a:stCxn id="167" idx="2"/>
            <a:endCxn id="152" idx="0"/>
          </p:cNvCxnSpPr>
          <p:nvPr/>
        </p:nvCxnSpPr>
        <p:spPr>
          <a:xfrm flipH="1">
            <a:off x="2847782" y="4028397"/>
            <a:ext cx="5965800" cy="622200"/>
          </a:xfrm>
          <a:prstGeom prst="straightConnector1">
            <a:avLst/>
          </a:prstGeom>
          <a:noFill/>
          <a:ln w="9525" cap="flat" cmpd="sng">
            <a:solidFill>
              <a:schemeClr val="accent1"/>
            </a:solidFill>
            <a:prstDash val="solid"/>
            <a:miter lim="800000"/>
            <a:headEnd type="none" w="sm" len="sm"/>
            <a:tailEnd type="none" w="sm" len="sm"/>
          </a:ln>
        </p:spPr>
      </p:cxnSp>
      <p:cxnSp>
        <p:nvCxnSpPr>
          <p:cNvPr id="234" name="Google Shape;234;p9"/>
          <p:cNvCxnSpPr>
            <a:stCxn id="165" idx="2"/>
            <a:endCxn id="159" idx="0"/>
          </p:cNvCxnSpPr>
          <p:nvPr/>
        </p:nvCxnSpPr>
        <p:spPr>
          <a:xfrm>
            <a:off x="4316002" y="4022461"/>
            <a:ext cx="3999900" cy="655500"/>
          </a:xfrm>
          <a:prstGeom prst="straightConnector1">
            <a:avLst/>
          </a:prstGeom>
          <a:noFill/>
          <a:ln w="9525" cap="flat" cmpd="sng">
            <a:solidFill>
              <a:schemeClr val="accent1"/>
            </a:solidFill>
            <a:prstDash val="solid"/>
            <a:miter lim="800000"/>
            <a:headEnd type="none" w="sm" len="sm"/>
            <a:tailEnd type="none" w="sm" len="sm"/>
          </a:ln>
        </p:spPr>
      </p:cxnSp>
      <p:pic>
        <p:nvPicPr>
          <p:cNvPr id="235" name="Google Shape;235;p9" descr="Imagen que contiene objeto, botiquín de primeros auxilios, dibujo, firmar  Descripción generada automáticamente"/>
          <p:cNvPicPr preferRelativeResize="0"/>
          <p:nvPr/>
        </p:nvPicPr>
        <p:blipFill rotWithShape="1">
          <a:blip r:embed="rId8">
            <a:alphaModFix/>
          </a:blip>
          <a:srcRect/>
          <a:stretch/>
        </p:blipFill>
        <p:spPr>
          <a:xfrm>
            <a:off x="4060501" y="2966237"/>
            <a:ext cx="635040" cy="510743"/>
          </a:xfrm>
          <a:prstGeom prst="rect">
            <a:avLst/>
          </a:prstGeom>
          <a:noFill/>
          <a:ln>
            <a:noFill/>
          </a:ln>
        </p:spPr>
      </p:pic>
      <p:pic>
        <p:nvPicPr>
          <p:cNvPr id="236" name="Google Shape;236;p9" descr="Imagen que contiene objeto, botiquín de primeros auxilios, dibujo, firmar  Descripción generada automáticamente"/>
          <p:cNvPicPr preferRelativeResize="0"/>
          <p:nvPr/>
        </p:nvPicPr>
        <p:blipFill rotWithShape="1">
          <a:blip r:embed="rId8">
            <a:alphaModFix/>
          </a:blip>
          <a:srcRect/>
          <a:stretch/>
        </p:blipFill>
        <p:spPr>
          <a:xfrm>
            <a:off x="5967278" y="2966237"/>
            <a:ext cx="635040" cy="494916"/>
          </a:xfrm>
          <a:prstGeom prst="rect">
            <a:avLst/>
          </a:prstGeom>
          <a:noFill/>
          <a:ln>
            <a:noFill/>
          </a:ln>
        </p:spPr>
      </p:pic>
      <p:cxnSp>
        <p:nvCxnSpPr>
          <p:cNvPr id="237" name="Google Shape;237;p9"/>
          <p:cNvCxnSpPr>
            <a:stCxn id="164" idx="0"/>
            <a:endCxn id="235" idx="2"/>
          </p:cNvCxnSpPr>
          <p:nvPr/>
        </p:nvCxnSpPr>
        <p:spPr>
          <a:xfrm rot="10800000" flipH="1">
            <a:off x="2480384" y="3476843"/>
            <a:ext cx="1897500" cy="276000"/>
          </a:xfrm>
          <a:prstGeom prst="straightConnector1">
            <a:avLst/>
          </a:prstGeom>
          <a:noFill/>
          <a:ln w="19050" cap="flat" cmpd="sng">
            <a:solidFill>
              <a:schemeClr val="accent1"/>
            </a:solidFill>
            <a:prstDash val="solid"/>
            <a:miter lim="800000"/>
            <a:headEnd type="none" w="sm" len="sm"/>
            <a:tailEnd type="none" w="sm" len="sm"/>
          </a:ln>
        </p:spPr>
      </p:cxnSp>
      <p:cxnSp>
        <p:nvCxnSpPr>
          <p:cNvPr id="238" name="Google Shape;238;p9"/>
          <p:cNvCxnSpPr>
            <a:stCxn id="164" idx="0"/>
            <a:endCxn id="236" idx="2"/>
          </p:cNvCxnSpPr>
          <p:nvPr/>
        </p:nvCxnSpPr>
        <p:spPr>
          <a:xfrm rot="10800000" flipH="1">
            <a:off x="2480384" y="3461243"/>
            <a:ext cx="3804300" cy="291600"/>
          </a:xfrm>
          <a:prstGeom prst="straightConnector1">
            <a:avLst/>
          </a:prstGeom>
          <a:noFill/>
          <a:ln w="12700" cap="flat" cmpd="sng">
            <a:solidFill>
              <a:schemeClr val="accent1"/>
            </a:solidFill>
            <a:prstDash val="solid"/>
            <a:miter lim="800000"/>
            <a:headEnd type="none" w="sm" len="sm"/>
            <a:tailEnd type="none" w="sm" len="sm"/>
          </a:ln>
        </p:spPr>
      </p:cxnSp>
      <p:cxnSp>
        <p:nvCxnSpPr>
          <p:cNvPr id="239" name="Google Shape;239;p9"/>
          <p:cNvCxnSpPr>
            <a:stCxn id="165" idx="0"/>
            <a:endCxn id="235" idx="2"/>
          </p:cNvCxnSpPr>
          <p:nvPr/>
        </p:nvCxnSpPr>
        <p:spPr>
          <a:xfrm rot="10800000" flipH="1">
            <a:off x="4316002" y="3476942"/>
            <a:ext cx="62100" cy="278400"/>
          </a:xfrm>
          <a:prstGeom prst="straightConnector1">
            <a:avLst/>
          </a:prstGeom>
          <a:noFill/>
          <a:ln w="19050" cap="flat" cmpd="sng">
            <a:solidFill>
              <a:schemeClr val="accent1"/>
            </a:solidFill>
            <a:prstDash val="solid"/>
            <a:miter lim="800000"/>
            <a:headEnd type="none" w="sm" len="sm"/>
            <a:tailEnd type="none" w="sm" len="sm"/>
          </a:ln>
        </p:spPr>
      </p:cxnSp>
      <p:cxnSp>
        <p:nvCxnSpPr>
          <p:cNvPr id="240" name="Google Shape;240;p9"/>
          <p:cNvCxnSpPr>
            <a:stCxn id="165" idx="0"/>
            <a:endCxn id="236" idx="2"/>
          </p:cNvCxnSpPr>
          <p:nvPr/>
        </p:nvCxnSpPr>
        <p:spPr>
          <a:xfrm rot="10800000" flipH="1">
            <a:off x="4316002" y="3461042"/>
            <a:ext cx="1968900" cy="294300"/>
          </a:xfrm>
          <a:prstGeom prst="straightConnector1">
            <a:avLst/>
          </a:prstGeom>
          <a:noFill/>
          <a:ln w="12700" cap="flat" cmpd="sng">
            <a:solidFill>
              <a:schemeClr val="accent1"/>
            </a:solidFill>
            <a:prstDash val="solid"/>
            <a:miter lim="800000"/>
            <a:headEnd type="none" w="sm" len="sm"/>
            <a:tailEnd type="none" w="sm" len="sm"/>
          </a:ln>
        </p:spPr>
      </p:cxnSp>
      <p:cxnSp>
        <p:nvCxnSpPr>
          <p:cNvPr id="241" name="Google Shape;241;p9"/>
          <p:cNvCxnSpPr>
            <a:stCxn id="166" idx="0"/>
            <a:endCxn id="235" idx="2"/>
          </p:cNvCxnSpPr>
          <p:nvPr/>
        </p:nvCxnSpPr>
        <p:spPr>
          <a:xfrm rot="10800000">
            <a:off x="4378109" y="3476889"/>
            <a:ext cx="2135100" cy="285300"/>
          </a:xfrm>
          <a:prstGeom prst="straightConnector1">
            <a:avLst/>
          </a:prstGeom>
          <a:noFill/>
          <a:ln w="19050" cap="flat" cmpd="sng">
            <a:solidFill>
              <a:schemeClr val="accent1"/>
            </a:solidFill>
            <a:prstDash val="solid"/>
            <a:miter lim="800000"/>
            <a:headEnd type="none" w="sm" len="sm"/>
            <a:tailEnd type="none" w="sm" len="sm"/>
          </a:ln>
        </p:spPr>
      </p:cxnSp>
      <p:cxnSp>
        <p:nvCxnSpPr>
          <p:cNvPr id="242" name="Google Shape;242;p9"/>
          <p:cNvCxnSpPr>
            <a:stCxn id="166" idx="0"/>
            <a:endCxn id="236" idx="2"/>
          </p:cNvCxnSpPr>
          <p:nvPr/>
        </p:nvCxnSpPr>
        <p:spPr>
          <a:xfrm rot="10800000">
            <a:off x="6284909" y="3461289"/>
            <a:ext cx="228300" cy="300900"/>
          </a:xfrm>
          <a:prstGeom prst="straightConnector1">
            <a:avLst/>
          </a:prstGeom>
          <a:noFill/>
          <a:ln w="19050" cap="flat" cmpd="sng">
            <a:solidFill>
              <a:schemeClr val="accent1"/>
            </a:solidFill>
            <a:prstDash val="solid"/>
            <a:miter lim="800000"/>
            <a:headEnd type="none" w="sm" len="sm"/>
            <a:tailEnd type="none" w="sm" len="sm"/>
          </a:ln>
        </p:spPr>
      </p:cxnSp>
      <p:cxnSp>
        <p:nvCxnSpPr>
          <p:cNvPr id="243" name="Google Shape;243;p9"/>
          <p:cNvCxnSpPr>
            <a:stCxn id="167" idx="0"/>
            <a:endCxn id="235" idx="2"/>
          </p:cNvCxnSpPr>
          <p:nvPr/>
        </p:nvCxnSpPr>
        <p:spPr>
          <a:xfrm rot="10800000">
            <a:off x="4378082" y="3476871"/>
            <a:ext cx="4435500" cy="290400"/>
          </a:xfrm>
          <a:prstGeom prst="straightConnector1">
            <a:avLst/>
          </a:prstGeom>
          <a:noFill/>
          <a:ln w="19050" cap="flat" cmpd="sng">
            <a:solidFill>
              <a:schemeClr val="accent1"/>
            </a:solidFill>
            <a:prstDash val="solid"/>
            <a:miter lim="800000"/>
            <a:headEnd type="none" w="sm" len="sm"/>
            <a:tailEnd type="none" w="sm" len="sm"/>
          </a:ln>
        </p:spPr>
      </p:cxnSp>
      <p:cxnSp>
        <p:nvCxnSpPr>
          <p:cNvPr id="244" name="Google Shape;244;p9"/>
          <p:cNvCxnSpPr>
            <a:stCxn id="167" idx="0"/>
            <a:endCxn id="236" idx="2"/>
          </p:cNvCxnSpPr>
          <p:nvPr/>
        </p:nvCxnSpPr>
        <p:spPr>
          <a:xfrm rot="10800000">
            <a:off x="6284882" y="3461271"/>
            <a:ext cx="2528700" cy="306000"/>
          </a:xfrm>
          <a:prstGeom prst="straightConnector1">
            <a:avLst/>
          </a:prstGeom>
          <a:noFill/>
          <a:ln w="19050" cap="flat" cmpd="sng">
            <a:solidFill>
              <a:schemeClr val="accent1"/>
            </a:solidFill>
            <a:prstDash val="solid"/>
            <a:miter lim="800000"/>
            <a:headEnd type="none" w="sm" len="sm"/>
            <a:tailEnd type="none" w="sm" len="sm"/>
          </a:ln>
        </p:spPr>
      </p:cxnSp>
      <p:cxnSp>
        <p:nvCxnSpPr>
          <p:cNvPr id="245" name="Google Shape;245;p9"/>
          <p:cNvCxnSpPr>
            <a:stCxn id="235" idx="3"/>
            <a:endCxn id="236" idx="1"/>
          </p:cNvCxnSpPr>
          <p:nvPr/>
        </p:nvCxnSpPr>
        <p:spPr>
          <a:xfrm rot="10800000" flipH="1">
            <a:off x="4695541" y="3213808"/>
            <a:ext cx="1271700" cy="7800"/>
          </a:xfrm>
          <a:prstGeom prst="straightConnector1">
            <a:avLst/>
          </a:prstGeom>
          <a:noFill/>
          <a:ln w="19050" cap="flat" cmpd="sng">
            <a:solidFill>
              <a:schemeClr val="accent1"/>
            </a:solidFill>
            <a:prstDash val="solid"/>
            <a:miter lim="800000"/>
            <a:headEnd type="none" w="sm" len="sm"/>
            <a:tailEnd type="none" w="sm" len="sm"/>
          </a:ln>
        </p:spPr>
      </p:cxnSp>
      <p:pic>
        <p:nvPicPr>
          <p:cNvPr id="246" name="Google Shape;246;p9" descr="Imagen que contiene dibujo  Descripción generada automáticamente"/>
          <p:cNvPicPr preferRelativeResize="0"/>
          <p:nvPr/>
        </p:nvPicPr>
        <p:blipFill rotWithShape="1">
          <a:blip r:embed="rId9">
            <a:alphaModFix/>
          </a:blip>
          <a:srcRect/>
          <a:stretch/>
        </p:blipFill>
        <p:spPr>
          <a:xfrm>
            <a:off x="3048587" y="2296383"/>
            <a:ext cx="667244" cy="492663"/>
          </a:xfrm>
          <a:prstGeom prst="rect">
            <a:avLst/>
          </a:prstGeom>
          <a:noFill/>
          <a:ln>
            <a:noFill/>
          </a:ln>
        </p:spPr>
      </p:pic>
      <p:pic>
        <p:nvPicPr>
          <p:cNvPr id="247" name="Google Shape;247;p9" descr="Imagen que contiene dibujo  Descripción generada automáticamente"/>
          <p:cNvPicPr preferRelativeResize="0"/>
          <p:nvPr/>
        </p:nvPicPr>
        <p:blipFill rotWithShape="1">
          <a:blip r:embed="rId9">
            <a:alphaModFix/>
          </a:blip>
          <a:srcRect/>
          <a:stretch/>
        </p:blipFill>
        <p:spPr>
          <a:xfrm>
            <a:off x="6931209" y="2295819"/>
            <a:ext cx="667244" cy="492663"/>
          </a:xfrm>
          <a:prstGeom prst="rect">
            <a:avLst/>
          </a:prstGeom>
          <a:noFill/>
          <a:ln>
            <a:noFill/>
          </a:ln>
        </p:spPr>
      </p:pic>
      <p:pic>
        <p:nvPicPr>
          <p:cNvPr id="248" name="Google Shape;248;p9" descr="Imagen que contiene dibujo  Descripción generada automáticamente"/>
          <p:cNvPicPr preferRelativeResize="0"/>
          <p:nvPr/>
        </p:nvPicPr>
        <p:blipFill rotWithShape="1">
          <a:blip r:embed="rId10">
            <a:alphaModFix/>
          </a:blip>
          <a:srcRect/>
          <a:stretch/>
        </p:blipFill>
        <p:spPr>
          <a:xfrm>
            <a:off x="4160647" y="1570371"/>
            <a:ext cx="721730" cy="705793"/>
          </a:xfrm>
          <a:prstGeom prst="rect">
            <a:avLst/>
          </a:prstGeom>
          <a:noFill/>
          <a:ln>
            <a:noFill/>
          </a:ln>
        </p:spPr>
      </p:pic>
      <p:pic>
        <p:nvPicPr>
          <p:cNvPr id="249" name="Google Shape;249;p9" descr="Imagen que contiene dibujo  Descripción generada automáticamente"/>
          <p:cNvPicPr preferRelativeResize="0"/>
          <p:nvPr/>
        </p:nvPicPr>
        <p:blipFill rotWithShape="1">
          <a:blip r:embed="rId10">
            <a:alphaModFix/>
          </a:blip>
          <a:srcRect/>
          <a:stretch/>
        </p:blipFill>
        <p:spPr>
          <a:xfrm>
            <a:off x="5727782" y="1565531"/>
            <a:ext cx="721730" cy="705793"/>
          </a:xfrm>
          <a:prstGeom prst="rect">
            <a:avLst/>
          </a:prstGeom>
          <a:noFill/>
          <a:ln>
            <a:noFill/>
          </a:ln>
        </p:spPr>
      </p:pic>
      <p:cxnSp>
        <p:nvCxnSpPr>
          <p:cNvPr id="250" name="Google Shape;250;p9"/>
          <p:cNvCxnSpPr/>
          <p:nvPr/>
        </p:nvCxnSpPr>
        <p:spPr>
          <a:xfrm>
            <a:off x="10095237" y="1565531"/>
            <a:ext cx="810532" cy="10522"/>
          </a:xfrm>
          <a:prstGeom prst="straightConnector1">
            <a:avLst/>
          </a:prstGeom>
          <a:noFill/>
          <a:ln w="9525" cap="flat" cmpd="sng">
            <a:solidFill>
              <a:schemeClr val="accent1"/>
            </a:solidFill>
            <a:prstDash val="solid"/>
            <a:miter lim="800000"/>
            <a:headEnd type="none" w="sm" len="sm"/>
            <a:tailEnd type="none" w="sm" len="sm"/>
          </a:ln>
        </p:spPr>
      </p:cxnSp>
      <p:sp>
        <p:nvSpPr>
          <p:cNvPr id="251" name="Google Shape;251;p9"/>
          <p:cNvSpPr txBox="1"/>
          <p:nvPr/>
        </p:nvSpPr>
        <p:spPr>
          <a:xfrm>
            <a:off x="7054741" y="2942409"/>
            <a:ext cx="660369"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000">
                <a:solidFill>
                  <a:schemeClr val="dk1"/>
                </a:solidFill>
                <a:latin typeface="Calibri"/>
                <a:ea typeface="Calibri"/>
                <a:cs typeface="Calibri"/>
                <a:sym typeface="Calibri"/>
              </a:rPr>
              <a:t>40Gbps</a:t>
            </a:r>
            <a:endParaRPr/>
          </a:p>
        </p:txBody>
      </p:sp>
      <p:sp>
        <p:nvSpPr>
          <p:cNvPr id="252" name="Google Shape;252;p9"/>
          <p:cNvSpPr txBox="1"/>
          <p:nvPr/>
        </p:nvSpPr>
        <p:spPr>
          <a:xfrm>
            <a:off x="3209531" y="3029121"/>
            <a:ext cx="660369"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000">
                <a:solidFill>
                  <a:schemeClr val="dk1"/>
                </a:solidFill>
                <a:latin typeface="Calibri"/>
                <a:ea typeface="Calibri"/>
                <a:cs typeface="Calibri"/>
                <a:sym typeface="Calibri"/>
              </a:rPr>
              <a:t>40Gbps</a:t>
            </a:r>
            <a:endParaRPr/>
          </a:p>
        </p:txBody>
      </p:sp>
      <p:sp>
        <p:nvSpPr>
          <p:cNvPr id="253" name="Google Shape;253;p9"/>
          <p:cNvSpPr txBox="1"/>
          <p:nvPr/>
        </p:nvSpPr>
        <p:spPr>
          <a:xfrm>
            <a:off x="7676611" y="2482700"/>
            <a:ext cx="1278555"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200" b="1">
                <a:solidFill>
                  <a:schemeClr val="dk1"/>
                </a:solidFill>
                <a:latin typeface="Calibri"/>
                <a:ea typeface="Calibri"/>
                <a:cs typeface="Calibri"/>
                <a:sym typeface="Calibri"/>
              </a:rPr>
              <a:t>Firewall - IPS/IDS</a:t>
            </a:r>
            <a:endParaRPr/>
          </a:p>
        </p:txBody>
      </p:sp>
      <p:sp>
        <p:nvSpPr>
          <p:cNvPr id="254" name="Google Shape;254;p9"/>
          <p:cNvSpPr txBox="1"/>
          <p:nvPr/>
        </p:nvSpPr>
        <p:spPr>
          <a:xfrm>
            <a:off x="6500675" y="1647102"/>
            <a:ext cx="124412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200" b="1">
                <a:solidFill>
                  <a:schemeClr val="dk1"/>
                </a:solidFill>
                <a:latin typeface="Calibri"/>
                <a:ea typeface="Calibri"/>
                <a:cs typeface="Calibri"/>
                <a:sym typeface="Calibri"/>
              </a:rPr>
              <a:t>Enrutador borde</a:t>
            </a:r>
            <a:endParaRPr/>
          </a:p>
        </p:txBody>
      </p:sp>
      <p:sp>
        <p:nvSpPr>
          <p:cNvPr id="255" name="Google Shape;255;p9"/>
          <p:cNvSpPr txBox="1"/>
          <p:nvPr/>
        </p:nvSpPr>
        <p:spPr>
          <a:xfrm>
            <a:off x="2801925" y="3183592"/>
            <a:ext cx="1014765"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200" b="1">
                <a:solidFill>
                  <a:schemeClr val="dk1"/>
                </a:solidFill>
                <a:latin typeface="Calibri"/>
                <a:ea typeface="Calibri"/>
                <a:cs typeface="Calibri"/>
                <a:sym typeface="Calibri"/>
              </a:rPr>
              <a:t>Switch SPINE</a:t>
            </a:r>
            <a:endParaRPr/>
          </a:p>
        </p:txBody>
      </p:sp>
      <p:cxnSp>
        <p:nvCxnSpPr>
          <p:cNvPr id="256" name="Google Shape;256;p9"/>
          <p:cNvCxnSpPr/>
          <p:nvPr/>
        </p:nvCxnSpPr>
        <p:spPr>
          <a:xfrm>
            <a:off x="10103837" y="1224367"/>
            <a:ext cx="810532" cy="10522"/>
          </a:xfrm>
          <a:prstGeom prst="straightConnector1">
            <a:avLst/>
          </a:prstGeom>
          <a:noFill/>
          <a:ln w="9525" cap="flat" cmpd="sng">
            <a:solidFill>
              <a:schemeClr val="dk1"/>
            </a:solidFill>
            <a:prstDash val="solid"/>
            <a:miter lim="800000"/>
            <a:headEnd type="none" w="sm" len="sm"/>
            <a:tailEnd type="none" w="sm" len="sm"/>
          </a:ln>
        </p:spPr>
      </p:cxnSp>
      <p:sp>
        <p:nvSpPr>
          <p:cNvPr id="257" name="Google Shape;257;p9"/>
          <p:cNvSpPr txBox="1"/>
          <p:nvPr/>
        </p:nvSpPr>
        <p:spPr>
          <a:xfrm>
            <a:off x="11003592" y="1075947"/>
            <a:ext cx="731687"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200" b="1">
                <a:solidFill>
                  <a:schemeClr val="dk1"/>
                </a:solidFill>
                <a:latin typeface="Calibri"/>
                <a:ea typeface="Calibri"/>
                <a:cs typeface="Calibri"/>
                <a:sym typeface="Calibri"/>
              </a:rPr>
              <a:t>10Gbps</a:t>
            </a:r>
            <a:endParaRPr/>
          </a:p>
        </p:txBody>
      </p:sp>
      <p:sp>
        <p:nvSpPr>
          <p:cNvPr id="258" name="Google Shape;258;p9"/>
          <p:cNvSpPr txBox="1"/>
          <p:nvPr/>
        </p:nvSpPr>
        <p:spPr>
          <a:xfrm>
            <a:off x="6068818" y="1262007"/>
            <a:ext cx="660369"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000">
                <a:solidFill>
                  <a:schemeClr val="dk1"/>
                </a:solidFill>
                <a:latin typeface="Calibri"/>
                <a:ea typeface="Calibri"/>
                <a:cs typeface="Calibri"/>
                <a:sym typeface="Calibri"/>
              </a:rPr>
              <a:t>10Gbps</a:t>
            </a:r>
            <a:endParaRPr/>
          </a:p>
        </p:txBody>
      </p:sp>
      <p:sp>
        <p:nvSpPr>
          <p:cNvPr id="259" name="Google Shape;259;p9"/>
          <p:cNvSpPr txBox="1"/>
          <p:nvPr/>
        </p:nvSpPr>
        <p:spPr>
          <a:xfrm>
            <a:off x="3872464" y="1229482"/>
            <a:ext cx="660369"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000">
                <a:solidFill>
                  <a:schemeClr val="dk1"/>
                </a:solidFill>
                <a:latin typeface="Calibri"/>
                <a:ea typeface="Calibri"/>
                <a:cs typeface="Calibri"/>
                <a:sym typeface="Calibri"/>
              </a:rPr>
              <a:t>10Gbps</a:t>
            </a:r>
            <a:endParaRPr/>
          </a:p>
        </p:txBody>
      </p:sp>
      <p:cxnSp>
        <p:nvCxnSpPr>
          <p:cNvPr id="260" name="Google Shape;260;p9"/>
          <p:cNvCxnSpPr>
            <a:stCxn id="248" idx="2"/>
            <a:endCxn id="235" idx="0"/>
          </p:cNvCxnSpPr>
          <p:nvPr/>
        </p:nvCxnSpPr>
        <p:spPr>
          <a:xfrm flipH="1">
            <a:off x="4378112" y="2276164"/>
            <a:ext cx="143400" cy="690000"/>
          </a:xfrm>
          <a:prstGeom prst="straightConnector1">
            <a:avLst/>
          </a:prstGeom>
          <a:noFill/>
          <a:ln w="19050" cap="flat" cmpd="sng">
            <a:solidFill>
              <a:schemeClr val="accent1"/>
            </a:solidFill>
            <a:prstDash val="solid"/>
            <a:miter lim="800000"/>
            <a:headEnd type="none" w="sm" len="sm"/>
            <a:tailEnd type="none" w="sm" len="sm"/>
          </a:ln>
        </p:spPr>
      </p:cxnSp>
      <p:cxnSp>
        <p:nvCxnSpPr>
          <p:cNvPr id="261" name="Google Shape;261;p9"/>
          <p:cNvCxnSpPr>
            <a:stCxn id="249" idx="2"/>
            <a:endCxn id="236" idx="0"/>
          </p:cNvCxnSpPr>
          <p:nvPr/>
        </p:nvCxnSpPr>
        <p:spPr>
          <a:xfrm>
            <a:off x="6088647" y="2271324"/>
            <a:ext cx="196200" cy="694800"/>
          </a:xfrm>
          <a:prstGeom prst="straightConnector1">
            <a:avLst/>
          </a:prstGeom>
          <a:noFill/>
          <a:ln w="19050" cap="flat" cmpd="sng">
            <a:solidFill>
              <a:schemeClr val="accent1"/>
            </a:solidFill>
            <a:prstDash val="solid"/>
            <a:miter lim="800000"/>
            <a:headEnd type="none" w="sm" len="sm"/>
            <a:tailEnd type="none" w="sm" len="sm"/>
          </a:ln>
        </p:spPr>
      </p:cxnSp>
      <p:cxnSp>
        <p:nvCxnSpPr>
          <p:cNvPr id="262" name="Google Shape;262;p9"/>
          <p:cNvCxnSpPr>
            <a:stCxn id="246" idx="2"/>
            <a:endCxn id="235" idx="1"/>
          </p:cNvCxnSpPr>
          <p:nvPr/>
        </p:nvCxnSpPr>
        <p:spPr>
          <a:xfrm>
            <a:off x="3382209" y="2789046"/>
            <a:ext cx="678300" cy="432600"/>
          </a:xfrm>
          <a:prstGeom prst="straightConnector1">
            <a:avLst/>
          </a:prstGeom>
          <a:noFill/>
          <a:ln w="19050" cap="flat" cmpd="sng">
            <a:solidFill>
              <a:schemeClr val="accent1"/>
            </a:solidFill>
            <a:prstDash val="solid"/>
            <a:miter lim="800000"/>
            <a:headEnd type="none" w="sm" len="sm"/>
            <a:tailEnd type="none" w="sm" len="sm"/>
          </a:ln>
        </p:spPr>
      </p:cxnSp>
      <p:cxnSp>
        <p:nvCxnSpPr>
          <p:cNvPr id="263" name="Google Shape;263;p9"/>
          <p:cNvCxnSpPr>
            <a:stCxn id="247" idx="2"/>
            <a:endCxn id="236" idx="3"/>
          </p:cNvCxnSpPr>
          <p:nvPr/>
        </p:nvCxnSpPr>
        <p:spPr>
          <a:xfrm flipH="1">
            <a:off x="6602431" y="2788482"/>
            <a:ext cx="662400" cy="425100"/>
          </a:xfrm>
          <a:prstGeom prst="straightConnector1">
            <a:avLst/>
          </a:prstGeom>
          <a:noFill/>
          <a:ln w="19050" cap="flat" cmpd="sng">
            <a:solidFill>
              <a:schemeClr val="accent1"/>
            </a:solidFill>
            <a:prstDash val="solid"/>
            <a:miter lim="800000"/>
            <a:headEnd type="none" w="sm" len="sm"/>
            <a:tailEnd type="none" w="sm" len="sm"/>
          </a:ln>
        </p:spPr>
      </p:cxnSp>
      <p:cxnSp>
        <p:nvCxnSpPr>
          <p:cNvPr id="264" name="Google Shape;264;p9"/>
          <p:cNvCxnSpPr>
            <a:stCxn id="247" idx="2"/>
            <a:endCxn id="235" idx="0"/>
          </p:cNvCxnSpPr>
          <p:nvPr/>
        </p:nvCxnSpPr>
        <p:spPr>
          <a:xfrm flipH="1">
            <a:off x="4377931" y="2788482"/>
            <a:ext cx="2886900" cy="177900"/>
          </a:xfrm>
          <a:prstGeom prst="straightConnector1">
            <a:avLst/>
          </a:prstGeom>
          <a:noFill/>
          <a:ln w="19050" cap="flat" cmpd="sng">
            <a:solidFill>
              <a:schemeClr val="accent1"/>
            </a:solidFill>
            <a:prstDash val="solid"/>
            <a:miter lim="800000"/>
            <a:headEnd type="none" w="sm" len="sm"/>
            <a:tailEnd type="none" w="sm" len="sm"/>
          </a:ln>
        </p:spPr>
      </p:cxnSp>
      <p:cxnSp>
        <p:nvCxnSpPr>
          <p:cNvPr id="265" name="Google Shape;265;p9"/>
          <p:cNvCxnSpPr>
            <a:stCxn id="246" idx="2"/>
            <a:endCxn id="236" idx="0"/>
          </p:cNvCxnSpPr>
          <p:nvPr/>
        </p:nvCxnSpPr>
        <p:spPr>
          <a:xfrm>
            <a:off x="3382209" y="2789046"/>
            <a:ext cx="2902500" cy="177300"/>
          </a:xfrm>
          <a:prstGeom prst="straightConnector1">
            <a:avLst/>
          </a:prstGeom>
          <a:noFill/>
          <a:ln w="19050" cap="flat" cmpd="sng">
            <a:solidFill>
              <a:schemeClr val="accent1"/>
            </a:solidFill>
            <a:prstDash val="solid"/>
            <a:miter lim="800000"/>
            <a:headEnd type="none" w="sm" len="sm"/>
            <a:tailEnd type="none" w="sm" len="sm"/>
          </a:ln>
        </p:spPr>
      </p:cxnSp>
      <p:pic>
        <p:nvPicPr>
          <p:cNvPr id="266" name="Google Shape;266;p9" descr="Imagen que contiene biombo, edificio, ventana  Descripción generada automáticamente"/>
          <p:cNvPicPr preferRelativeResize="0"/>
          <p:nvPr/>
        </p:nvPicPr>
        <p:blipFill rotWithShape="1">
          <a:blip r:embed="rId6">
            <a:alphaModFix/>
          </a:blip>
          <a:srcRect/>
          <a:stretch/>
        </p:blipFill>
        <p:spPr>
          <a:xfrm>
            <a:off x="3979689" y="919182"/>
            <a:ext cx="1091861" cy="267119"/>
          </a:xfrm>
          <a:prstGeom prst="rect">
            <a:avLst/>
          </a:prstGeom>
          <a:noFill/>
          <a:ln>
            <a:noFill/>
          </a:ln>
        </p:spPr>
      </p:pic>
      <p:pic>
        <p:nvPicPr>
          <p:cNvPr id="267" name="Google Shape;267;p9" descr="Imagen que contiene biombo, edificio, ventana  Descripción generada automáticamente"/>
          <p:cNvPicPr preferRelativeResize="0"/>
          <p:nvPr/>
        </p:nvPicPr>
        <p:blipFill rotWithShape="1">
          <a:blip r:embed="rId6">
            <a:alphaModFix/>
          </a:blip>
          <a:srcRect/>
          <a:stretch/>
        </p:blipFill>
        <p:spPr>
          <a:xfrm>
            <a:off x="5539937" y="915927"/>
            <a:ext cx="1091861" cy="267119"/>
          </a:xfrm>
          <a:prstGeom prst="rect">
            <a:avLst/>
          </a:prstGeom>
          <a:noFill/>
          <a:ln>
            <a:noFill/>
          </a:ln>
        </p:spPr>
      </p:pic>
      <p:cxnSp>
        <p:nvCxnSpPr>
          <p:cNvPr id="268" name="Google Shape;268;p9"/>
          <p:cNvCxnSpPr>
            <a:stCxn id="266" idx="3"/>
            <a:endCxn id="267" idx="1"/>
          </p:cNvCxnSpPr>
          <p:nvPr/>
        </p:nvCxnSpPr>
        <p:spPr>
          <a:xfrm rot="10800000" flipH="1">
            <a:off x="5071550" y="1049442"/>
            <a:ext cx="468300" cy="3300"/>
          </a:xfrm>
          <a:prstGeom prst="straightConnector1">
            <a:avLst/>
          </a:prstGeom>
          <a:noFill/>
          <a:ln w="9525" cap="flat" cmpd="sng">
            <a:solidFill>
              <a:schemeClr val="dk1"/>
            </a:solidFill>
            <a:prstDash val="solid"/>
            <a:miter lim="800000"/>
            <a:headEnd type="none" w="sm" len="sm"/>
            <a:tailEnd type="none" w="sm" len="sm"/>
          </a:ln>
        </p:spPr>
      </p:cxnSp>
      <p:cxnSp>
        <p:nvCxnSpPr>
          <p:cNvPr id="269" name="Google Shape;269;p9"/>
          <p:cNvCxnSpPr>
            <a:stCxn id="248" idx="0"/>
            <a:endCxn id="267" idx="2"/>
          </p:cNvCxnSpPr>
          <p:nvPr/>
        </p:nvCxnSpPr>
        <p:spPr>
          <a:xfrm rot="10800000" flipH="1">
            <a:off x="4521512" y="1183071"/>
            <a:ext cx="1564500" cy="387300"/>
          </a:xfrm>
          <a:prstGeom prst="straightConnector1">
            <a:avLst/>
          </a:prstGeom>
          <a:noFill/>
          <a:ln w="9525" cap="flat" cmpd="sng">
            <a:solidFill>
              <a:schemeClr val="dk1"/>
            </a:solidFill>
            <a:prstDash val="solid"/>
            <a:miter lim="800000"/>
            <a:headEnd type="none" w="sm" len="sm"/>
            <a:tailEnd type="none" w="sm" len="sm"/>
          </a:ln>
        </p:spPr>
      </p:cxnSp>
      <p:cxnSp>
        <p:nvCxnSpPr>
          <p:cNvPr id="270" name="Google Shape;270;p9"/>
          <p:cNvCxnSpPr>
            <a:stCxn id="249" idx="0"/>
            <a:endCxn id="266" idx="2"/>
          </p:cNvCxnSpPr>
          <p:nvPr/>
        </p:nvCxnSpPr>
        <p:spPr>
          <a:xfrm rot="10800000">
            <a:off x="4525647" y="1186331"/>
            <a:ext cx="1563000" cy="379200"/>
          </a:xfrm>
          <a:prstGeom prst="straightConnector1">
            <a:avLst/>
          </a:prstGeom>
          <a:noFill/>
          <a:ln w="9525" cap="flat" cmpd="sng">
            <a:solidFill>
              <a:schemeClr val="dk1"/>
            </a:solidFill>
            <a:prstDash val="solid"/>
            <a:miter lim="800000"/>
            <a:headEnd type="none" w="sm" len="sm"/>
            <a:tailEnd type="none" w="sm" len="sm"/>
          </a:ln>
        </p:spPr>
      </p:cxnSp>
      <p:cxnSp>
        <p:nvCxnSpPr>
          <p:cNvPr id="271" name="Google Shape;271;p9"/>
          <p:cNvCxnSpPr>
            <a:stCxn id="266" idx="2"/>
            <a:endCxn id="248" idx="0"/>
          </p:cNvCxnSpPr>
          <p:nvPr/>
        </p:nvCxnSpPr>
        <p:spPr>
          <a:xfrm flipH="1">
            <a:off x="4521420" y="1186301"/>
            <a:ext cx="4200" cy="384000"/>
          </a:xfrm>
          <a:prstGeom prst="straightConnector1">
            <a:avLst/>
          </a:prstGeom>
          <a:noFill/>
          <a:ln w="9525" cap="flat" cmpd="sng">
            <a:solidFill>
              <a:schemeClr val="dk1"/>
            </a:solidFill>
            <a:prstDash val="solid"/>
            <a:miter lim="800000"/>
            <a:headEnd type="none" w="sm" len="sm"/>
            <a:tailEnd type="none" w="sm" len="sm"/>
          </a:ln>
        </p:spPr>
      </p:cxnSp>
      <p:cxnSp>
        <p:nvCxnSpPr>
          <p:cNvPr id="272" name="Google Shape;272;p9"/>
          <p:cNvCxnSpPr>
            <a:stCxn id="267" idx="2"/>
            <a:endCxn id="249" idx="0"/>
          </p:cNvCxnSpPr>
          <p:nvPr/>
        </p:nvCxnSpPr>
        <p:spPr>
          <a:xfrm>
            <a:off x="6085868" y="1183046"/>
            <a:ext cx="2700" cy="382500"/>
          </a:xfrm>
          <a:prstGeom prst="straightConnector1">
            <a:avLst/>
          </a:prstGeom>
          <a:noFill/>
          <a:ln w="9525" cap="flat" cmpd="sng">
            <a:solidFill>
              <a:schemeClr val="dk1"/>
            </a:solidFill>
            <a:prstDash val="solid"/>
            <a:miter lim="800000"/>
            <a:headEnd type="none" w="sm" len="sm"/>
            <a:tailEnd type="none" w="sm" len="sm"/>
          </a:ln>
        </p:spPr>
      </p:cxnSp>
      <p:sp>
        <p:nvSpPr>
          <p:cNvPr id="273" name="Google Shape;273;p9"/>
          <p:cNvSpPr txBox="1"/>
          <p:nvPr/>
        </p:nvSpPr>
        <p:spPr>
          <a:xfrm>
            <a:off x="2571863" y="909055"/>
            <a:ext cx="1343927" cy="27461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200" b="1">
                <a:solidFill>
                  <a:schemeClr val="dk1"/>
                </a:solidFill>
                <a:latin typeface="Calibri"/>
                <a:ea typeface="Calibri"/>
                <a:cs typeface="Calibri"/>
                <a:sym typeface="Calibri"/>
              </a:rPr>
              <a:t>Switches de borde</a:t>
            </a:r>
            <a:endParaRPr/>
          </a:p>
        </p:txBody>
      </p:sp>
      <p:sp>
        <p:nvSpPr>
          <p:cNvPr id="274" name="Google Shape;274;p9"/>
          <p:cNvSpPr txBox="1"/>
          <p:nvPr/>
        </p:nvSpPr>
        <p:spPr>
          <a:xfrm>
            <a:off x="7244301" y="3381020"/>
            <a:ext cx="660369"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000">
                <a:solidFill>
                  <a:schemeClr val="dk1"/>
                </a:solidFill>
                <a:latin typeface="Calibri"/>
                <a:ea typeface="Calibri"/>
                <a:cs typeface="Calibri"/>
                <a:sym typeface="Calibri"/>
              </a:rPr>
              <a:t>40Gbps</a:t>
            </a:r>
            <a:endParaRPr/>
          </a:p>
        </p:txBody>
      </p:sp>
      <p:sp>
        <p:nvSpPr>
          <p:cNvPr id="275" name="Google Shape;275;p9"/>
          <p:cNvSpPr txBox="1"/>
          <p:nvPr/>
        </p:nvSpPr>
        <p:spPr>
          <a:xfrm>
            <a:off x="4457935" y="2581909"/>
            <a:ext cx="660369"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000">
                <a:solidFill>
                  <a:schemeClr val="dk1"/>
                </a:solidFill>
                <a:latin typeface="Calibri"/>
                <a:ea typeface="Calibri"/>
                <a:cs typeface="Calibri"/>
                <a:sym typeface="Calibri"/>
              </a:rPr>
              <a:t>40Gbps</a:t>
            </a:r>
            <a:endParaRPr/>
          </a:p>
        </p:txBody>
      </p:sp>
      <p:sp>
        <p:nvSpPr>
          <p:cNvPr id="276" name="Google Shape;276;p9"/>
          <p:cNvSpPr txBox="1"/>
          <p:nvPr/>
        </p:nvSpPr>
        <p:spPr>
          <a:xfrm>
            <a:off x="6173479" y="2576007"/>
            <a:ext cx="660369"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000">
                <a:solidFill>
                  <a:schemeClr val="dk1"/>
                </a:solidFill>
                <a:latin typeface="Calibri"/>
                <a:ea typeface="Calibri"/>
                <a:cs typeface="Calibri"/>
                <a:sym typeface="Calibri"/>
              </a:rPr>
              <a:t>40Gbps</a:t>
            </a:r>
            <a:endParaRPr/>
          </a:p>
        </p:txBody>
      </p:sp>
      <p:cxnSp>
        <p:nvCxnSpPr>
          <p:cNvPr id="277" name="Google Shape;277;p9"/>
          <p:cNvCxnSpPr>
            <a:stCxn id="236" idx="0"/>
            <a:endCxn id="248" idx="2"/>
          </p:cNvCxnSpPr>
          <p:nvPr/>
        </p:nvCxnSpPr>
        <p:spPr>
          <a:xfrm rot="10800000">
            <a:off x="4521398" y="2276237"/>
            <a:ext cx="1763400" cy="690000"/>
          </a:xfrm>
          <a:prstGeom prst="straightConnector1">
            <a:avLst/>
          </a:prstGeom>
          <a:noFill/>
          <a:ln w="19050" cap="flat" cmpd="sng">
            <a:solidFill>
              <a:schemeClr val="accent1"/>
            </a:solidFill>
            <a:prstDash val="solid"/>
            <a:miter lim="800000"/>
            <a:headEnd type="none" w="sm" len="sm"/>
            <a:tailEnd type="none" w="sm" len="sm"/>
          </a:ln>
        </p:spPr>
      </p:cxnSp>
      <p:cxnSp>
        <p:nvCxnSpPr>
          <p:cNvPr id="278" name="Google Shape;278;p9"/>
          <p:cNvCxnSpPr>
            <a:stCxn id="235" idx="0"/>
            <a:endCxn id="249" idx="2"/>
          </p:cNvCxnSpPr>
          <p:nvPr/>
        </p:nvCxnSpPr>
        <p:spPr>
          <a:xfrm rot="10800000" flipH="1">
            <a:off x="4378021" y="2271437"/>
            <a:ext cx="1710600" cy="694800"/>
          </a:xfrm>
          <a:prstGeom prst="straightConnector1">
            <a:avLst/>
          </a:prstGeom>
          <a:noFill/>
          <a:ln w="19050" cap="flat" cmpd="sng">
            <a:solidFill>
              <a:schemeClr val="accent1"/>
            </a:solidFill>
            <a:prstDash val="solid"/>
            <a:miter lim="800000"/>
            <a:headEnd type="none" w="sm" len="sm"/>
            <a:tailEnd type="none" w="sm" len="sm"/>
          </a:ln>
        </p:spPr>
      </p:cxnSp>
      <p:cxnSp>
        <p:nvCxnSpPr>
          <p:cNvPr id="279" name="Google Shape;279;p9"/>
          <p:cNvCxnSpPr>
            <a:stCxn id="248" idx="3"/>
            <a:endCxn id="249" idx="1"/>
          </p:cNvCxnSpPr>
          <p:nvPr/>
        </p:nvCxnSpPr>
        <p:spPr>
          <a:xfrm rot="10800000" flipH="1">
            <a:off x="4882377" y="1918467"/>
            <a:ext cx="845400" cy="4800"/>
          </a:xfrm>
          <a:prstGeom prst="straightConnector1">
            <a:avLst/>
          </a:prstGeom>
          <a:noFill/>
          <a:ln w="9525" cap="flat" cmpd="sng">
            <a:solidFill>
              <a:schemeClr val="dk1"/>
            </a:solidFill>
            <a:prstDash val="solid"/>
            <a:miter lim="800000"/>
            <a:headEnd type="none" w="sm" len="sm"/>
            <a:tailEnd type="none" w="sm" len="sm"/>
          </a:ln>
        </p:spPr>
      </p:cxnSp>
      <p:cxnSp>
        <p:nvCxnSpPr>
          <p:cNvPr id="280" name="Google Shape;280;p9"/>
          <p:cNvCxnSpPr>
            <a:stCxn id="246" idx="3"/>
            <a:endCxn id="247" idx="1"/>
          </p:cNvCxnSpPr>
          <p:nvPr/>
        </p:nvCxnSpPr>
        <p:spPr>
          <a:xfrm rot="10800000" flipH="1">
            <a:off x="3715831" y="2542115"/>
            <a:ext cx="3215400" cy="600"/>
          </a:xfrm>
          <a:prstGeom prst="straightConnector1">
            <a:avLst/>
          </a:prstGeom>
          <a:noFill/>
          <a:ln w="9525" cap="flat" cmpd="sng">
            <a:solidFill>
              <a:schemeClr val="dk1"/>
            </a:solidFill>
            <a:prstDash val="solid"/>
            <a:miter lim="800000"/>
            <a:headEnd type="none" w="sm" len="sm"/>
            <a:tailEnd type="none" w="sm" len="sm"/>
          </a:ln>
        </p:spPr>
      </p:cxnSp>
    </p:spTree>
  </p:cSld>
  <p:clrMapOvr>
    <a:masterClrMapping/>
  </p:clrMapOvr>
</p:sld>
</file>

<file path=ppt/theme/theme1.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05d83ceaa0bbd2e3bc716e6e66bd857a">
  <xsd:schema xmlns:xsd="http://www.w3.org/2001/XMLSchema" xmlns:xs="http://www.w3.org/2001/XMLSchema" xmlns:p="http://schemas.microsoft.com/office/2006/metadata/properties" targetNamespace="http://schemas.microsoft.com/office/2006/metadata/properties" ma:root="true" ma:fieldsID="b3d69fe45253d5ff147bb69036b756a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F48AC16-5D69-4E85-A291-15C15CECA4FA}"/>
</file>

<file path=customXml/itemProps2.xml><?xml version="1.0" encoding="utf-8"?>
<ds:datastoreItem xmlns:ds="http://schemas.openxmlformats.org/officeDocument/2006/customXml" ds:itemID="{0FC884B9-886B-43CC-BE85-060282D1D439}"/>
</file>

<file path=customXml/itemProps3.xml><?xml version="1.0" encoding="utf-8"?>
<ds:datastoreItem xmlns:ds="http://schemas.openxmlformats.org/officeDocument/2006/customXml" ds:itemID="{CE432630-4F45-42DC-AF4A-E55F0E318941}"/>
</file>

<file path=docProps/app.xml><?xml version="1.0" encoding="utf-8"?>
<Properties xmlns="http://schemas.openxmlformats.org/officeDocument/2006/extended-properties" xmlns:vt="http://schemas.openxmlformats.org/officeDocument/2006/docPropsVTypes">
  <TotalTime>0</TotalTime>
  <Words>434</Words>
  <Application>Microsoft Office PowerPoint</Application>
  <PresentationFormat>Panorámica</PresentationFormat>
  <Paragraphs>147</Paragraphs>
  <Slides>10</Slides>
  <Notes>10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10</vt:i4>
      </vt:variant>
    </vt:vector>
  </HeadingPairs>
  <TitlesOfParts>
    <vt:vector size="14" baseType="lpstr">
      <vt:lpstr>Arial</vt:lpstr>
      <vt:lpstr>Calibri</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Renato Ortiz</dc:creator>
  <cp:lastModifiedBy>Joh</cp:lastModifiedBy>
  <cp:revision>1</cp:revision>
  <dcterms:created xsi:type="dcterms:W3CDTF">2021-03-18T16:00:24Z</dcterms:created>
  <dcterms:modified xsi:type="dcterms:W3CDTF">2021-05-27T16:54:10Z</dcterms:modified>
</cp:coreProperties>
</file>